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 id="2147483701" r:id="rId3"/>
  </p:sldMasterIdLst>
  <p:notesMasterIdLst>
    <p:notesMasterId r:id="rId26"/>
  </p:notesMasterIdLst>
  <p:handoutMasterIdLst>
    <p:handoutMasterId r:id="rId27"/>
  </p:handoutMasterIdLst>
  <p:sldIdLst>
    <p:sldId id="272" r:id="rId4"/>
    <p:sldId id="292" r:id="rId5"/>
    <p:sldId id="294" r:id="rId6"/>
    <p:sldId id="293" r:id="rId7"/>
    <p:sldId id="282" r:id="rId8"/>
    <p:sldId id="275" r:id="rId9"/>
    <p:sldId id="276" r:id="rId10"/>
    <p:sldId id="277" r:id="rId11"/>
    <p:sldId id="278" r:id="rId12"/>
    <p:sldId id="283" r:id="rId13"/>
    <p:sldId id="279" r:id="rId14"/>
    <p:sldId id="284" r:id="rId15"/>
    <p:sldId id="285" r:id="rId16"/>
    <p:sldId id="286" r:id="rId17"/>
    <p:sldId id="287" r:id="rId18"/>
    <p:sldId id="301" r:id="rId19"/>
    <p:sldId id="295" r:id="rId20"/>
    <p:sldId id="296" r:id="rId21"/>
    <p:sldId id="297" r:id="rId22"/>
    <p:sldId id="298" r:id="rId23"/>
    <p:sldId id="299" r:id="rId24"/>
    <p:sldId id="3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6DE464-AECC-47C9-BD2C-32FAF80520D1}">
          <p14:sldIdLst>
            <p14:sldId id="272"/>
            <p14:sldId id="292"/>
            <p14:sldId id="294"/>
            <p14:sldId id="293"/>
            <p14:sldId id="282"/>
            <p14:sldId id="275"/>
            <p14:sldId id="276"/>
            <p14:sldId id="277"/>
            <p14:sldId id="278"/>
            <p14:sldId id="283"/>
            <p14:sldId id="279"/>
            <p14:sldId id="284"/>
            <p14:sldId id="285"/>
            <p14:sldId id="286"/>
            <p14:sldId id="287"/>
            <p14:sldId id="301"/>
            <p14:sldId id="295"/>
            <p14:sldId id="296"/>
            <p14:sldId id="297"/>
            <p14:sldId id="298"/>
            <p14:sldId id="299"/>
            <p14:sldId id="300"/>
          </p14:sldIdLst>
        </p14:section>
        <p14:section name="Untitled Section" id="{65B2FD78-9415-4B29-A8B5-4D78302FF8E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71" autoAdjust="0"/>
    <p:restoredTop sz="86425" autoAdjust="0"/>
  </p:normalViewPr>
  <p:slideViewPr>
    <p:cSldViewPr snapToGrid="0">
      <p:cViewPr varScale="1">
        <p:scale>
          <a:sx n="100" d="100"/>
          <a:sy n="100" d="100"/>
        </p:scale>
        <p:origin x="41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5" d="100"/>
          <a:sy n="75" d="100"/>
        </p:scale>
        <p:origin x="2938"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54AEAF-D4B7-4BE9-82BB-C33B83B82023}" type="datetimeFigureOut">
              <a:rPr lang="en-US" smtClean="0"/>
              <a:t>11/16/2016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EF4BD4-E6C9-4B62-9A45-E3292A96A708}" type="slidenum">
              <a:rPr lang="en-US" smtClean="0"/>
              <a:t>‹#›</a:t>
            </a:fld>
            <a:endParaRPr lang="en-US"/>
          </a:p>
        </p:txBody>
      </p:sp>
    </p:spTree>
    <p:extLst>
      <p:ext uri="{BB962C8B-B14F-4D97-AF65-F5344CB8AC3E}">
        <p14:creationId xmlns:p14="http://schemas.microsoft.com/office/powerpoint/2010/main" val="1449217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D4573-58E7-4156-A133-2731F5F8D1A6}" type="datetimeFigureOut">
              <a:rPr lang="en-US" smtClean="0"/>
              <a:t>11/16/2016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B0CF2-7F87-4E02-A248-870047730F99}" type="slidenum">
              <a:rPr lang="en-US" smtClean="0"/>
              <a:t>‹#›</a:t>
            </a:fld>
            <a:endParaRPr lang="en-US" dirty="0"/>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GB" dirty="0"/>
              <a:t>Make the audience feel safe</a:t>
            </a:r>
            <a:endParaRPr lang="en-US" dirty="0"/>
          </a:p>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1</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You might need to create your own Codeunits or Xmlports to handle the import.  If needed you should be able to use the standard ones, which</a:t>
            </a:r>
            <a:r>
              <a:rPr lang="en-US" baseline="0" noProof="0" dirty="0" smtClean="0"/>
              <a:t> I will detail in the coming slides, as a template.   A Data Import needs to be started by the user og by the Job Queue.  In any case the Data Exchange Definition Code needs to be saved in a setup, like in the Currency Exchange Service, or you need to prompt the user each time. (click)</a:t>
            </a:r>
          </a:p>
          <a:p>
            <a:r>
              <a:rPr lang="en-US" baseline="0" noProof="0" dirty="0" smtClean="0"/>
              <a:t>My favorite is to use the Intermediate Table and I have created a Codeunit that, in some cases you can use directly, or in any case use as a template for the data import.  I will put this Codeunit on my blob in a few days – so stay tuned.</a:t>
            </a:r>
            <a:endParaRPr lang="en-US" noProof="0" dirty="0"/>
          </a:p>
        </p:txBody>
      </p:sp>
      <p:sp>
        <p:nvSpPr>
          <p:cNvPr id="4" name="Slide Number Placeholder 3"/>
          <p:cNvSpPr>
            <a:spLocks noGrp="1"/>
          </p:cNvSpPr>
          <p:nvPr>
            <p:ph type="sldNum" sz="quarter" idx="10"/>
          </p:nvPr>
        </p:nvSpPr>
        <p:spPr/>
        <p:txBody>
          <a:bodyPr/>
          <a:lstStyle/>
          <a:p>
            <a:fld id="{893B0CF2-7F87-4E02-A248-870047730F99}" type="slidenum">
              <a:rPr lang="en-US" smtClean="0"/>
              <a:t>11</a:t>
            </a:fld>
            <a:endParaRPr lang="en-US" dirty="0"/>
          </a:p>
        </p:txBody>
      </p:sp>
    </p:spTree>
    <p:extLst>
      <p:ext uri="{BB962C8B-B14F-4D97-AF65-F5344CB8AC3E}">
        <p14:creationId xmlns:p14="http://schemas.microsoft.com/office/powerpoint/2010/main" val="181033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 first step in any data import is to get the basic</a:t>
            </a:r>
            <a:r>
              <a:rPr lang="en-US" baseline="0" noProof="0" dirty="0" smtClean="0"/>
              <a:t> data file into NAV.  The Data Exchange table 1220 is the basic table for the Data Exchange.  That table has a BLOB field for the file content.  There basically are two ways to get the data into that BLOB field; manually or automatically.  (click)</a:t>
            </a:r>
          </a:p>
          <a:p>
            <a:r>
              <a:rPr lang="en-US" baseline="0" noProof="0" dirty="0" smtClean="0"/>
              <a:t>Codeunit 1240 is an example of how to do this manually.  By selecting this Codeunit as the External Data Handling Codeunit the user will be prompted for a local file and the standard method from Codeunit 419 will be used to upload the client file into the BLOB. (click)</a:t>
            </a:r>
          </a:p>
          <a:p>
            <a:r>
              <a:rPr lang="en-US" baseline="0" noProof="0" dirty="0" smtClean="0"/>
              <a:t>Codeunit 1281, that is a part of the Currency Exchange Rates Services, has an example of how the file content is downloaded from a web service and then handled by the Data Exchange Framework.  If you look at the slide you will see in line 11, calling a function in line 19 where the </a:t>
            </a:r>
            <a:r>
              <a:rPr lang="en-US" baseline="0" noProof="0" dirty="0" err="1" smtClean="0"/>
              <a:t>ExecuteWebServiceRequest</a:t>
            </a:r>
            <a:r>
              <a:rPr lang="en-US" baseline="0" noProof="0" dirty="0" smtClean="0"/>
              <a:t> is executed.  The result from the web service is returned as an input stream that is copied into the Data Exchange File Content BLOB in line 30 or line 34. (click)</a:t>
            </a:r>
          </a:p>
          <a:p>
            <a:r>
              <a:rPr lang="en-US" baseline="0" noProof="0" dirty="0" smtClean="0"/>
              <a:t>Finally I am showing a custom code that I created that will download a list of files from the Azure Blob Storage Service.  Last year I created a solution to store NAV Attachments in the Azure Blob Storage Service and have been using that solution as a demo since then.  The beauty of that solution is that it is using most of the new features in NAV 2016 and it is also capable of being a standalone NAV extension.  Looking at the code you will see that the response Input stream created in line 10 is populated with the </a:t>
            </a:r>
            <a:r>
              <a:rPr lang="en-US" baseline="0" noProof="0" dirty="0" err="1" smtClean="0"/>
              <a:t>AzureBlobService</a:t>
            </a:r>
            <a:r>
              <a:rPr lang="en-US" baseline="0" noProof="0" dirty="0" smtClean="0"/>
              <a:t> call in line 11 and copied to the Data Exchange File Content field in line 18.</a:t>
            </a:r>
          </a:p>
          <a:p>
            <a:r>
              <a:rPr lang="en-US" baseline="0" noProof="0" dirty="0" smtClean="0"/>
              <a:t>You most likely can imagine a multiple ways of getting your import data into that BLOB field.  I try to use the built in functions in </a:t>
            </a:r>
            <a:r>
              <a:rPr lang="en-US" baseline="0" noProof="0" dirty="0" err="1" smtClean="0"/>
              <a:t>codeunit</a:t>
            </a:r>
            <a:r>
              <a:rPr lang="en-US" baseline="0" noProof="0" dirty="0" smtClean="0"/>
              <a:t> 419, File Management, if possible and in most cases I use the </a:t>
            </a:r>
            <a:r>
              <a:rPr lang="en-US" baseline="0" noProof="0" dirty="0" err="1" smtClean="0"/>
              <a:t>TempBlob</a:t>
            </a:r>
            <a:r>
              <a:rPr lang="en-US" baseline="0" noProof="0" dirty="0" smtClean="0"/>
              <a:t> table as a container for the data while working on it.</a:t>
            </a:r>
            <a:endParaRPr lang="en-US" noProof="0" dirty="0"/>
          </a:p>
        </p:txBody>
      </p:sp>
      <p:sp>
        <p:nvSpPr>
          <p:cNvPr id="4" name="Slide Number Placeholder 3"/>
          <p:cNvSpPr>
            <a:spLocks noGrp="1"/>
          </p:cNvSpPr>
          <p:nvPr>
            <p:ph type="sldNum" sz="quarter" idx="10"/>
          </p:nvPr>
        </p:nvSpPr>
        <p:spPr/>
        <p:txBody>
          <a:bodyPr/>
          <a:lstStyle/>
          <a:p>
            <a:fld id="{893B0CF2-7F87-4E02-A248-870047730F99}" type="slidenum">
              <a:rPr lang="en-US" smtClean="0"/>
              <a:t>12</a:t>
            </a:fld>
            <a:endParaRPr lang="en-US" dirty="0"/>
          </a:p>
        </p:txBody>
      </p:sp>
    </p:spTree>
    <p:extLst>
      <p:ext uri="{BB962C8B-B14F-4D97-AF65-F5344CB8AC3E}">
        <p14:creationId xmlns:p14="http://schemas.microsoft.com/office/powerpoint/2010/main" val="1263987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Having gotten the data file</a:t>
            </a:r>
            <a:r>
              <a:rPr lang="en-US" baseline="0" noProof="0" dirty="0" smtClean="0"/>
              <a:t> into NAV, the next task is to import the data into the Data Exchange Field table no. 1221.  When debugging you can stop the import after this step and look at the result in that table.  When you remove a record from the Data Exchange table no. 1220 the relevant entries are removed from the Data Exchange Field table – if you trigger the DELETE code.  Yes the import is</a:t>
            </a:r>
            <a:r>
              <a:rPr lang="en-US" noProof="0" dirty="0" smtClean="0"/>
              <a:t> always working on real database tables – not temporary instances – so you need to take care of the cleanup.</a:t>
            </a:r>
            <a:endParaRPr lang="en-US" baseline="0" noProof="0" dirty="0" smtClean="0"/>
          </a:p>
          <a:p>
            <a:r>
              <a:rPr lang="en-US" baseline="0" noProof="0" dirty="0" smtClean="0"/>
              <a:t>In most cases you should be able to use the standard </a:t>
            </a:r>
            <a:r>
              <a:rPr lang="en-US" baseline="0" noProof="0" dirty="0" err="1" smtClean="0"/>
              <a:t>codeunits</a:t>
            </a:r>
            <a:r>
              <a:rPr lang="en-US" baseline="0" noProof="0" dirty="0" smtClean="0"/>
              <a:t> or </a:t>
            </a:r>
            <a:r>
              <a:rPr lang="en-US" baseline="0" noProof="0" dirty="0" err="1" smtClean="0"/>
              <a:t>xmlports</a:t>
            </a:r>
            <a:r>
              <a:rPr lang="en-US" baseline="0" noProof="0" dirty="0" smtClean="0"/>
              <a:t> for this step.  I have not yet found a case where I need to create my own code to handle this step.</a:t>
            </a:r>
          </a:p>
          <a:p>
            <a:r>
              <a:rPr lang="en-US" baseline="0" noProof="0" dirty="0" smtClean="0"/>
              <a:t>To elaborate on the difference between Codeunit 1203 and Codeunit 1200.  Codeunit 1200 will read through the Xml og Json file and look for the matching path in the Column Definition table.  Codeunit 1203, on the other hand, will loop through the Column Definitions and using the </a:t>
            </a:r>
            <a:r>
              <a:rPr lang="en-US" baseline="0" noProof="0" dirty="0" err="1" smtClean="0"/>
              <a:t>NameSpaceManage</a:t>
            </a:r>
            <a:r>
              <a:rPr lang="en-US" baseline="0" noProof="0" dirty="0" smtClean="0"/>
              <a:t> look for the matching node in the Xml or Json file.  Therefore, if you want to be able to select nodes based on the attributes, you need to use Codeunit 1203.</a:t>
            </a:r>
          </a:p>
          <a:p>
            <a:r>
              <a:rPr lang="en-US" baseline="0" noProof="0" dirty="0" smtClean="0"/>
              <a:t> </a:t>
            </a:r>
          </a:p>
        </p:txBody>
      </p:sp>
      <p:sp>
        <p:nvSpPr>
          <p:cNvPr id="4" name="Slide Number Placeholder 3"/>
          <p:cNvSpPr>
            <a:spLocks noGrp="1"/>
          </p:cNvSpPr>
          <p:nvPr>
            <p:ph type="sldNum" sz="quarter" idx="10"/>
          </p:nvPr>
        </p:nvSpPr>
        <p:spPr/>
        <p:txBody>
          <a:bodyPr/>
          <a:lstStyle/>
          <a:p>
            <a:fld id="{893B0CF2-7F87-4E02-A248-870047730F99}" type="slidenum">
              <a:rPr lang="en-US" smtClean="0"/>
              <a:t>13</a:t>
            </a:fld>
            <a:endParaRPr lang="en-US" dirty="0"/>
          </a:p>
        </p:txBody>
      </p:sp>
    </p:spTree>
    <p:extLst>
      <p:ext uri="{BB962C8B-B14F-4D97-AF65-F5344CB8AC3E}">
        <p14:creationId xmlns:p14="http://schemas.microsoft.com/office/powerpoint/2010/main" val="1112391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Handling step is only used if you select to use the Intermediate</a:t>
            </a:r>
            <a:r>
              <a:rPr lang="en-US" baseline="0" dirty="0" smtClean="0"/>
              <a:t> Table 1214.  In standard, there is only one Codeunit that does this job and that is Codeunit 1214.  If you follow the basic rule of having a separate table for each Line Definition you should be able to use this Codeunit unchanged.</a:t>
            </a:r>
          </a:p>
          <a:p>
            <a:r>
              <a:rPr lang="en-US" baseline="0" dirty="0" smtClean="0"/>
              <a:t>I like to recommend using this intermediate method for general data import.</a:t>
            </a:r>
          </a:p>
          <a:p>
            <a:r>
              <a:rPr lang="en-US" baseline="0" dirty="0" smtClean="0"/>
              <a:t>As an example, when you add an Xml file to your Incoming Document NAV will try all the defined Data Exchange Types and simply select the type that has the largest count of records in the Intermediate Table. </a:t>
            </a:r>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14</a:t>
            </a:fld>
            <a:endParaRPr lang="en-US" dirty="0"/>
          </a:p>
        </p:txBody>
      </p:sp>
    </p:spTree>
    <p:extLst>
      <p:ext uri="{BB962C8B-B14F-4D97-AF65-F5344CB8AC3E}">
        <p14:creationId xmlns:p14="http://schemas.microsoft.com/office/powerpoint/2010/main" val="1316104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the </a:t>
            </a:r>
            <a:r>
              <a:rPr lang="en-US" dirty="0" err="1" smtClean="0"/>
              <a:t>Codeunits</a:t>
            </a:r>
            <a:r>
              <a:rPr lang="en-US" dirty="0" smtClean="0"/>
              <a:t> you would</a:t>
            </a:r>
            <a:r>
              <a:rPr lang="en-US" baseline="0" dirty="0" smtClean="0"/>
              <a:t> like to use for the final mapping function.  It depends on the process if you need to use the pre- or post-mapping </a:t>
            </a:r>
            <a:r>
              <a:rPr lang="en-US" baseline="0" dirty="0" err="1" smtClean="0"/>
              <a:t>Codeunits</a:t>
            </a:r>
            <a:r>
              <a:rPr lang="en-US" baseline="0" dirty="0" smtClean="0"/>
              <a:t>.  If you look at the standard Data Exchange Definitions you will see that sometimes all three are used and sometimes only one.  For general import I have only needed to use one but for bank statement import I have used the post-mapping to get the totals for the import and populate the bank account reconciliation totals.</a:t>
            </a:r>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15</a:t>
            </a:fld>
            <a:endParaRPr lang="en-US" dirty="0"/>
          </a:p>
        </p:txBody>
      </p:sp>
    </p:spTree>
    <p:extLst>
      <p:ext uri="{BB962C8B-B14F-4D97-AF65-F5344CB8AC3E}">
        <p14:creationId xmlns:p14="http://schemas.microsoft.com/office/powerpoint/2010/main" val="3909020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20</a:t>
            </a:fld>
            <a:endParaRPr lang="en-US" dirty="0"/>
          </a:p>
        </p:txBody>
      </p:sp>
    </p:spTree>
    <p:extLst>
      <p:ext uri="{BB962C8B-B14F-4D97-AF65-F5344CB8AC3E}">
        <p14:creationId xmlns:p14="http://schemas.microsoft.com/office/powerpoint/2010/main" val="1621344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noProof="0" dirty="0" smtClean="0"/>
              <a:t>I am going to show you how to use the Data Exchange framework.  How, by using the Data Exchange framework you will have more freedom in importing your data into Dynamics NAV.  I will show the steps to setup the Data Exchange Definition and how to use Transformation</a:t>
            </a:r>
            <a:r>
              <a:rPr lang="en-US" baseline="0" noProof="0" dirty="0" smtClean="0"/>
              <a:t> Rules in the import.  Then we will talk about the processes we need to define to start the import and finally jump into Dynamics NAV to show one short demo and look at the basic code that drives that demo.</a:t>
            </a:r>
            <a:endParaRPr lang="en-US" noProof="0" dirty="0" smtClean="0"/>
          </a:p>
          <a:p>
            <a:endParaRPr lang="en-US" noProof="0" dirty="0"/>
          </a:p>
        </p:txBody>
      </p:sp>
      <p:sp>
        <p:nvSpPr>
          <p:cNvPr id="4" name="Slide Number Placeholder 3"/>
          <p:cNvSpPr>
            <a:spLocks noGrp="1"/>
          </p:cNvSpPr>
          <p:nvPr>
            <p:ph type="sldNum" sz="quarter" idx="10"/>
          </p:nvPr>
        </p:nvSpPr>
        <p:spPr/>
        <p:txBody>
          <a:bodyPr/>
          <a:lstStyle/>
          <a:p>
            <a:fld id="{893B0CF2-7F87-4E02-A248-870047730F99}" type="slidenum">
              <a:rPr lang="en-US" smtClean="0"/>
              <a:t>3</a:t>
            </a:fld>
            <a:endParaRPr lang="en-US" dirty="0"/>
          </a:p>
        </p:txBody>
      </p:sp>
    </p:spTree>
    <p:extLst>
      <p:ext uri="{BB962C8B-B14F-4D97-AF65-F5344CB8AC3E}">
        <p14:creationId xmlns:p14="http://schemas.microsoft.com/office/powerpoint/2010/main" val="1109986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Data Exchange has been in Dynamics NAV since version 2013.  At that time Microsoft called it</a:t>
            </a:r>
            <a:r>
              <a:rPr lang="en-US" baseline="0" noProof="0" dirty="0" smtClean="0"/>
              <a:t> Posting Exchange.  In version 2013R2 and 2015 Microsoft added some features to the Posting Exchange.  In 2016 Microsoft added the Generic Import feature with OCR, PEPPOL and the Currency Exchange Rates Service.  At that time Microsoft felt it was time to give the feature a new name – so now we have the Data Exchange Framework.</a:t>
            </a:r>
            <a:endParaRPr lang="en-US" noProof="0" dirty="0"/>
          </a:p>
        </p:txBody>
      </p:sp>
      <p:sp>
        <p:nvSpPr>
          <p:cNvPr id="4" name="Slide Number Placeholder 3"/>
          <p:cNvSpPr>
            <a:spLocks noGrp="1"/>
          </p:cNvSpPr>
          <p:nvPr>
            <p:ph type="sldNum" sz="quarter" idx="10"/>
          </p:nvPr>
        </p:nvSpPr>
        <p:spPr/>
        <p:txBody>
          <a:bodyPr/>
          <a:lstStyle/>
          <a:p>
            <a:fld id="{893B0CF2-7F87-4E02-A248-870047730F99}" type="slidenum">
              <a:rPr lang="en-US" smtClean="0"/>
              <a:t>4</a:t>
            </a:fld>
            <a:endParaRPr lang="en-US" dirty="0"/>
          </a:p>
        </p:txBody>
      </p:sp>
    </p:spTree>
    <p:extLst>
      <p:ext uri="{BB962C8B-B14F-4D97-AF65-F5344CB8AC3E}">
        <p14:creationId xmlns:p14="http://schemas.microsoft.com/office/powerpoint/2010/main" val="2299513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So here we are, this is where we create and manage the Data</a:t>
            </a:r>
            <a:r>
              <a:rPr lang="en-US" baseline="0" noProof="0" dirty="0" smtClean="0"/>
              <a:t> Exchange Definitions.  We can see here the definition types available.  Today I will focus on the Generic import types.  Not like there is anything programmatically different between types, that is – as name is – just an informational field. (click)</a:t>
            </a:r>
          </a:p>
          <a:p>
            <a:r>
              <a:rPr lang="en-US" baseline="0" noProof="0" dirty="0" smtClean="0"/>
              <a:t>The processes are defined; from right to left for data import, from left to right for data export.</a:t>
            </a:r>
            <a:endParaRPr lang="en-US" noProof="0" dirty="0"/>
          </a:p>
        </p:txBody>
      </p:sp>
      <p:sp>
        <p:nvSpPr>
          <p:cNvPr id="4" name="Slide Number Placeholder 3"/>
          <p:cNvSpPr>
            <a:spLocks noGrp="1"/>
          </p:cNvSpPr>
          <p:nvPr>
            <p:ph type="sldNum" sz="quarter" idx="10"/>
          </p:nvPr>
        </p:nvSpPr>
        <p:spPr/>
        <p:txBody>
          <a:bodyPr/>
          <a:lstStyle/>
          <a:p>
            <a:fld id="{893B0CF2-7F87-4E02-A248-870047730F99}" type="slidenum">
              <a:rPr lang="en-US" smtClean="0"/>
              <a:t>5</a:t>
            </a:fld>
            <a:endParaRPr lang="en-US" dirty="0"/>
          </a:p>
        </p:txBody>
      </p:sp>
    </p:spTree>
    <p:extLst>
      <p:ext uri="{BB962C8B-B14F-4D97-AF65-F5344CB8AC3E}">
        <p14:creationId xmlns:p14="http://schemas.microsoft.com/office/powerpoint/2010/main" val="1238992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setup for a Data Definition are the Line Definition.</a:t>
            </a:r>
          </a:p>
          <a:p>
            <a:r>
              <a:rPr lang="en-US" noProof="0" dirty="0" smtClean="0"/>
              <a:t>Each data file can have x</a:t>
            </a:r>
            <a:r>
              <a:rPr lang="en-US" baseline="0" noProof="0" dirty="0" smtClean="0"/>
              <a:t> number of line definitions.  Xml and Json files can have multiple levels.  Xml files can also have namespaces and there are built in functions to verify the namespace for the file being imported.  (click)</a:t>
            </a:r>
          </a:p>
          <a:p>
            <a:r>
              <a:rPr lang="en-US" baseline="0" noProof="0" dirty="0" smtClean="0"/>
              <a:t>For one line there are sublines and for that subline other sublines.  (click) </a:t>
            </a:r>
          </a:p>
          <a:p>
            <a:r>
              <a:rPr lang="en-US" baseline="0" noProof="0" dirty="0" smtClean="0"/>
              <a:t>The structure is built up by selecting the correct Parent Code in each line.  The first level of lines does not have a Parent Code.  (click)</a:t>
            </a:r>
          </a:p>
          <a:p>
            <a:r>
              <a:rPr lang="en-US" baseline="0" noProof="0" dirty="0" smtClean="0"/>
              <a:t>Line types are informational entry.  You are free to use the line type in your custom import.  Line types, in standard code, are only used in the Positive Pay Export feature.</a:t>
            </a:r>
            <a:endParaRPr lang="en-US" noProof="0" dirty="0"/>
          </a:p>
        </p:txBody>
      </p:sp>
      <p:sp>
        <p:nvSpPr>
          <p:cNvPr id="4" name="Slide Number Placeholder 3"/>
          <p:cNvSpPr>
            <a:spLocks noGrp="1"/>
          </p:cNvSpPr>
          <p:nvPr>
            <p:ph type="sldNum" sz="quarter" idx="10"/>
          </p:nvPr>
        </p:nvSpPr>
        <p:spPr/>
        <p:txBody>
          <a:bodyPr/>
          <a:lstStyle/>
          <a:p>
            <a:fld id="{893B0CF2-7F87-4E02-A248-870047730F99}" type="slidenum">
              <a:rPr lang="en-US" smtClean="0"/>
              <a:t>6</a:t>
            </a:fld>
            <a:endParaRPr lang="en-US" dirty="0"/>
          </a:p>
        </p:txBody>
      </p:sp>
    </p:spTree>
    <p:extLst>
      <p:ext uri="{BB962C8B-B14F-4D97-AF65-F5344CB8AC3E}">
        <p14:creationId xmlns:p14="http://schemas.microsoft.com/office/powerpoint/2010/main" val="267229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For each Line Definition</a:t>
            </a:r>
            <a:r>
              <a:rPr lang="en-US" baseline="0" noProof="0" dirty="0" smtClean="0"/>
              <a:t> we add a number of columns.  When importing a fixed width text file we need to define the length for each field.  When importing a delimited text file we define a column per line.  Every file type can have a constant value in a field.  (click)</a:t>
            </a:r>
          </a:p>
          <a:p>
            <a:r>
              <a:rPr lang="en-US" baseline="0" noProof="0" dirty="0" smtClean="0"/>
              <a:t>Xml and Json files have Paths.  For Xml files we can include a filter by attribute – as you can see in the last line</a:t>
            </a:r>
            <a:r>
              <a:rPr lang="en-US" noProof="0" dirty="0" smtClean="0"/>
              <a:t> - </a:t>
            </a:r>
            <a:r>
              <a:rPr lang="en-US" baseline="0" noProof="0" dirty="0" smtClean="0"/>
              <a:t>since the import Codeunit 1203 is using the </a:t>
            </a:r>
            <a:r>
              <a:rPr lang="en-US" baseline="0" noProof="0" dirty="0" err="1" smtClean="0"/>
              <a:t>FindNodeName</a:t>
            </a:r>
            <a:r>
              <a:rPr lang="en-US" baseline="0" noProof="0" dirty="0" smtClean="0"/>
              <a:t> method to import the data. If you install the enhancement from my blog you will also be able to use wild chars and have multiple columns with the same path. (click)</a:t>
            </a:r>
          </a:p>
          <a:p>
            <a:r>
              <a:rPr lang="en-US" baseline="0" noProof="0" dirty="0" smtClean="0"/>
              <a:t>Here you can also define a Data Format and a Data Format Culture.  If this is used then you don‘t use the Transformation Rule that can be defined in the Field Mapping, coming in the next slide.  The Transformation Rules are new in NAV 2016 and I suggest that you use them and leave these formatting columns empty. (click)</a:t>
            </a:r>
          </a:p>
          <a:p>
            <a:r>
              <a:rPr lang="en-US" baseline="0" noProof="0" dirty="0" smtClean="0"/>
              <a:t>If you have the Xml og the Json file you can get the file structure from that file and NAV will create lines for all paths in that file.  If you have more than one Line Definitions you will have to do this for every line definition and make sure to remove all columns that do not belong to the Line Definition you are working on.</a:t>
            </a:r>
            <a:endParaRPr lang="en-US" noProof="0" dirty="0"/>
          </a:p>
        </p:txBody>
      </p:sp>
      <p:sp>
        <p:nvSpPr>
          <p:cNvPr id="4" name="Slide Number Placeholder 3"/>
          <p:cNvSpPr>
            <a:spLocks noGrp="1"/>
          </p:cNvSpPr>
          <p:nvPr>
            <p:ph type="sldNum" sz="quarter" idx="10"/>
          </p:nvPr>
        </p:nvSpPr>
        <p:spPr/>
        <p:txBody>
          <a:bodyPr/>
          <a:lstStyle/>
          <a:p>
            <a:fld id="{893B0CF2-7F87-4E02-A248-870047730F99}" type="slidenum">
              <a:rPr lang="en-US" smtClean="0"/>
              <a:t>7</a:t>
            </a:fld>
            <a:endParaRPr lang="en-US" dirty="0"/>
          </a:p>
        </p:txBody>
      </p:sp>
    </p:spTree>
    <p:extLst>
      <p:ext uri="{BB962C8B-B14F-4D97-AF65-F5344CB8AC3E}">
        <p14:creationId xmlns:p14="http://schemas.microsoft.com/office/powerpoint/2010/main" val="3830164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Each Line Definition has a field mapping.  There are two ways to map</a:t>
            </a:r>
            <a:r>
              <a:rPr lang="en-US" baseline="0" noProof="0" dirty="0" smtClean="0"/>
              <a:t> data to tables.  One is to create a direct mapping for each destination table by selecting the table and define mapping.  Another way is to use an intermediate table.  Using an intermediate table will allow you to map to multiple tables within the same mapping setup.  It is also easier to create a general import structure by using the intermediate table as the import code will use record and field references for data writing. (click)</a:t>
            </a:r>
          </a:p>
          <a:p>
            <a:r>
              <a:rPr lang="en-US" baseline="0" noProof="0" dirty="0" smtClean="0"/>
              <a:t>The mapping codeunits will insert the data into the destination tables.  We always use a mapping codeunit but the pre- and post- mapping is optional and depends on the process requirements.  For example; the pre-mapping is used for PEPPOL invoices where the data in the intermediate table is updated before the mapping codeunit uses that data to create the purchase invoice and –lines. (click)</a:t>
            </a:r>
          </a:p>
          <a:p>
            <a:r>
              <a:rPr lang="en-US" baseline="0" noProof="0" dirty="0" smtClean="0"/>
              <a:t>For each field mapping we can define a transformation rule.  I will go deeper into Transformation Rules a little later (click)</a:t>
            </a:r>
          </a:p>
          <a:p>
            <a:r>
              <a:rPr lang="en-US" baseline="0" noProof="0" dirty="0" smtClean="0"/>
              <a:t>In some cases you might want to use the data you are importing for validation only.  You can find examples of this in the PEPPOL import where the VAT Registration number</a:t>
            </a:r>
            <a:r>
              <a:rPr lang="en-US" noProof="0" dirty="0" smtClean="0"/>
              <a:t> in the incoming invoice is </a:t>
            </a:r>
            <a:r>
              <a:rPr lang="en-US" baseline="0" noProof="0" dirty="0" smtClean="0"/>
              <a:t>validated against the VAT Registration number in Company Information. (click)</a:t>
            </a:r>
          </a:p>
          <a:p>
            <a:r>
              <a:rPr lang="en-US" baseline="0" noProof="0" dirty="0" smtClean="0"/>
              <a:t>Finally there are two hidden fields in the field mapping.  These fields are required for bank statement import and for g/l journal import.  Inside the bank account reconciliation you can dig into all the details for the imported line.  The details will show you all the fields from the data exchange by filtering on these two values.  If you want to enable a drill down to the details in your import you should add these fields to the destination table.  Doing this also requires you to retain the data in the import working tables until the data in the destination table is deleted.</a:t>
            </a:r>
            <a:endParaRPr lang="en-US" noProof="0" dirty="0"/>
          </a:p>
        </p:txBody>
      </p:sp>
      <p:sp>
        <p:nvSpPr>
          <p:cNvPr id="4" name="Slide Number Placeholder 3"/>
          <p:cNvSpPr>
            <a:spLocks noGrp="1"/>
          </p:cNvSpPr>
          <p:nvPr>
            <p:ph type="sldNum" sz="quarter" idx="10"/>
          </p:nvPr>
        </p:nvSpPr>
        <p:spPr/>
        <p:txBody>
          <a:bodyPr/>
          <a:lstStyle/>
          <a:p>
            <a:fld id="{893B0CF2-7F87-4E02-A248-870047730F99}" type="slidenum">
              <a:rPr lang="en-US" smtClean="0"/>
              <a:t>8</a:t>
            </a:fld>
            <a:endParaRPr lang="en-US" dirty="0"/>
          </a:p>
        </p:txBody>
      </p:sp>
    </p:spTree>
    <p:extLst>
      <p:ext uri="{BB962C8B-B14F-4D97-AF65-F5344CB8AC3E}">
        <p14:creationId xmlns:p14="http://schemas.microsoft.com/office/powerpoint/2010/main" val="374731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To put the whole process together on a single slide.  You create a data exchange definition by defining</a:t>
            </a:r>
            <a:r>
              <a:rPr lang="en-US" baseline="0" noProof="0" dirty="0" smtClean="0"/>
              <a:t> the processes to use, define the lines that are repeated, define the columns for each line and finally map these columns to the destination table or tables.  (click)</a:t>
            </a:r>
          </a:p>
          <a:p>
            <a:r>
              <a:rPr lang="en-US" baseline="0" noProof="0" dirty="0" smtClean="0"/>
              <a:t>This setup is stored in these five tables. (click)</a:t>
            </a:r>
          </a:p>
          <a:p>
            <a:r>
              <a:rPr lang="en-US" baseline="0" noProof="0" dirty="0" smtClean="0"/>
              <a:t>And you have a way to export and import the definition with a built in Xmlport. (click)</a:t>
            </a:r>
          </a:p>
          <a:p>
            <a:r>
              <a:rPr lang="en-US" baseline="0" noProof="0" dirty="0" smtClean="0"/>
              <a:t>One warning though – the standard Xmlport does not export or import the Transformation Rules.  So, as my friend and fellow MVP Kamil always sais, that is on you.</a:t>
            </a:r>
          </a:p>
          <a:p>
            <a:r>
              <a:rPr lang="en-US" dirty="0" smtClean="0"/>
              <a:t>The Currency Exchange Rate Service is a nice example of how to build an simple user interface that takes care of all these configuration.  I suggest you study that functionality and apply that method if you find it useful.</a:t>
            </a:r>
            <a:endParaRPr lang="en-US" noProof="0" dirty="0"/>
          </a:p>
        </p:txBody>
      </p:sp>
      <p:sp>
        <p:nvSpPr>
          <p:cNvPr id="4" name="Slide Number Placeholder 3"/>
          <p:cNvSpPr>
            <a:spLocks noGrp="1"/>
          </p:cNvSpPr>
          <p:nvPr>
            <p:ph type="sldNum" sz="quarter" idx="10"/>
          </p:nvPr>
        </p:nvSpPr>
        <p:spPr/>
        <p:txBody>
          <a:bodyPr/>
          <a:lstStyle/>
          <a:p>
            <a:fld id="{893B0CF2-7F87-4E02-A248-870047730F99}" type="slidenum">
              <a:rPr lang="en-US" smtClean="0"/>
              <a:t>9</a:t>
            </a:fld>
            <a:endParaRPr lang="en-US" dirty="0"/>
          </a:p>
        </p:txBody>
      </p:sp>
    </p:spTree>
    <p:extLst>
      <p:ext uri="{BB962C8B-B14F-4D97-AF65-F5344CB8AC3E}">
        <p14:creationId xmlns:p14="http://schemas.microsoft.com/office/powerpoint/2010/main" val="692995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Transformation Rules</a:t>
            </a:r>
          </a:p>
          <a:p>
            <a:r>
              <a:rPr lang="en-US" dirty="0" smtClean="0"/>
              <a:t>They are</a:t>
            </a:r>
            <a:r>
              <a:rPr lang="en-US" baseline="0" dirty="0" smtClean="0"/>
              <a:t> applied when data if copied from the Data Exchange Field table, either to the destination table or to the intermediate table.  A Transformation Rule takes the imported value as a text and also returns a text value.  (click)</a:t>
            </a:r>
          </a:p>
          <a:p>
            <a:r>
              <a:rPr lang="en-US" baseline="0" dirty="0" smtClean="0"/>
              <a:t>These are examples of Transformation Rules.  If we look at the second line we will receive a decimal formatted with the Danish culture.  The Data Format and the Data Formatting Culture are DotNet settings so you look at the DateTime and the Decimal DotNet types on MSDN to find examples on how to use these.  This second line rule will evaluate the imported text to a decimal with the Danish Culture settings and return a text variable that formats the decimal with standard NAV function.  That means that the standard evaluate function will return the correct value during the final step.</a:t>
            </a:r>
          </a:p>
          <a:p>
            <a:r>
              <a:rPr lang="en-US" dirty="0" smtClean="0"/>
              <a:t>Finally, the transformation rules are note limited to the Data</a:t>
            </a:r>
            <a:r>
              <a:rPr lang="en-US" baseline="0" dirty="0" smtClean="0"/>
              <a:t> Exchange Framework.  You can easily use these functions anywhere in your custom functions</a:t>
            </a:r>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10</a:t>
            </a:fld>
            <a:endParaRPr lang="en-US" dirty="0"/>
          </a:p>
        </p:txBody>
      </p:sp>
    </p:spTree>
    <p:extLst>
      <p:ext uri="{BB962C8B-B14F-4D97-AF65-F5344CB8AC3E}">
        <p14:creationId xmlns:p14="http://schemas.microsoft.com/office/powerpoint/2010/main" val="267219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766888" y="3530991"/>
            <a:ext cx="10764588" cy="1076179"/>
          </a:xfrm>
          <a:prstGeom prst="rect">
            <a:avLst/>
          </a:prstGeom>
        </p:spPr>
        <p:txBody>
          <a:bodyPr bIns="108000" anchor="b"/>
          <a:lstStyle>
            <a:lvl1pPr algn="ctr">
              <a:defRPr sz="4000" b="1" cap="all" baseline="0">
                <a:solidFill>
                  <a:schemeClr val="bg1"/>
                </a:solidFill>
                <a:latin typeface="Century Gothic" panose="020B0502020202020204" pitchFamily="34" charset="0"/>
              </a:defRPr>
            </a:lvl1pPr>
          </a:lstStyle>
          <a:p>
            <a:r>
              <a:rPr lang="en-US" noProof="0" dirty="0"/>
              <a:t>PRESENTATION TITLE</a:t>
            </a:r>
          </a:p>
        </p:txBody>
      </p:sp>
      <p:sp>
        <p:nvSpPr>
          <p:cNvPr id="3" name="Espace réservé du texte 2"/>
          <p:cNvSpPr>
            <a:spLocks noGrp="1"/>
          </p:cNvSpPr>
          <p:nvPr>
            <p:ph type="body" idx="1" hasCustomPrompt="1"/>
          </p:nvPr>
        </p:nvSpPr>
        <p:spPr>
          <a:xfrm>
            <a:off x="766889" y="4895557"/>
            <a:ext cx="10764588" cy="817643"/>
          </a:xfrm>
          <a:prstGeom prst="rect">
            <a:avLst/>
          </a:prstGeom>
        </p:spPr>
        <p:txBody>
          <a:bodyPr tIns="108000" anchor="t"/>
          <a:lstStyle>
            <a:lvl1pPr marL="0" indent="0" algn="ctr">
              <a:buNone/>
              <a:defRPr sz="1800" cap="all" baseline="0">
                <a:solidFill>
                  <a:schemeClr val="bg1"/>
                </a:solidFill>
                <a:latin typeface="Century Gothic" panose="020B0502020202020204" pitchFamily="34" charset="0"/>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fr-FR" dirty="0"/>
              <a:t>First Name – Last Name – </a:t>
            </a:r>
            <a:r>
              <a:rPr lang="fr-FR" dirty="0" err="1"/>
              <a:t>Company</a:t>
            </a:r>
            <a:r>
              <a:rPr lang="fr-FR" dirty="0"/>
              <a:t> </a:t>
            </a:r>
          </a:p>
        </p:txBody>
      </p:sp>
      <p:cxnSp>
        <p:nvCxnSpPr>
          <p:cNvPr id="4" name="Straight Connector 3"/>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49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3691" y="1268413"/>
            <a:ext cx="11164619" cy="2585130"/>
          </a:xfrm>
          <a:solidFill>
            <a:srgbClr val="A4A0D8"/>
          </a:solidFill>
        </p:spPr>
        <p:txBody>
          <a:bodyPr/>
          <a:lstStyle>
            <a:lvl1pPr>
              <a:defRPr/>
            </a:lvl1pPr>
          </a:lstStyle>
          <a:p>
            <a:pPr lvl="0"/>
            <a:r>
              <a:rPr lang="en-US" smtClean="0"/>
              <a:t>Edit Master text styles</a:t>
            </a:r>
          </a:p>
        </p:txBody>
      </p:sp>
      <p:sp>
        <p:nvSpPr>
          <p:cNvPr id="7" name="Content Placeholder 2"/>
          <p:cNvSpPr>
            <a:spLocks noGrp="1"/>
          </p:cNvSpPr>
          <p:nvPr>
            <p:ph sz="half" idx="10"/>
          </p:nvPr>
        </p:nvSpPr>
        <p:spPr>
          <a:xfrm>
            <a:off x="513691" y="3904570"/>
            <a:ext cx="11164619" cy="2585130"/>
          </a:xfrm>
          <a:solidFill>
            <a:srgbClr val="A4A0D8"/>
          </a:solidFill>
        </p:spPr>
        <p:txBody>
          <a:bodyPr/>
          <a:lstStyle>
            <a:lvl1pPr>
              <a:defRPr/>
            </a:lvl1pPr>
          </a:lstStyle>
          <a:p>
            <a:pPr lvl="0"/>
            <a:r>
              <a:rPr lang="en-US" smtClean="0"/>
              <a:t>Edit Master text styles</a:t>
            </a:r>
          </a:p>
        </p:txBody>
      </p:sp>
      <p:sp>
        <p:nvSpPr>
          <p:cNvPr id="4"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4131261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3691" y="1268413"/>
            <a:ext cx="5544200" cy="2585130"/>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4" name="Content Placeholder 3"/>
          <p:cNvSpPr>
            <a:spLocks noGrp="1"/>
          </p:cNvSpPr>
          <p:nvPr>
            <p:ph sz="half" idx="2"/>
          </p:nvPr>
        </p:nvSpPr>
        <p:spPr>
          <a:xfrm>
            <a:off x="6134110" y="1268413"/>
            <a:ext cx="5544200" cy="2585130"/>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7" name="Content Placeholder 2"/>
          <p:cNvSpPr>
            <a:spLocks noGrp="1"/>
          </p:cNvSpPr>
          <p:nvPr>
            <p:ph sz="half" idx="10"/>
          </p:nvPr>
        </p:nvSpPr>
        <p:spPr>
          <a:xfrm>
            <a:off x="513691" y="3904570"/>
            <a:ext cx="5544200" cy="2585130"/>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8" name="Content Placeholder 3"/>
          <p:cNvSpPr>
            <a:spLocks noGrp="1"/>
          </p:cNvSpPr>
          <p:nvPr>
            <p:ph sz="half" idx="11"/>
          </p:nvPr>
        </p:nvSpPr>
        <p:spPr>
          <a:xfrm>
            <a:off x="6134110" y="3904570"/>
            <a:ext cx="5544200" cy="2585130"/>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6"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2580155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3691" y="1268413"/>
            <a:ext cx="5544200" cy="2585130"/>
          </a:xfrm>
          <a:solidFill>
            <a:srgbClr val="A4A0D8"/>
          </a:solidFill>
        </p:spPr>
        <p:txBody>
          <a:bodyPr/>
          <a:lstStyle>
            <a:lvl1pPr>
              <a:defRPr/>
            </a:lvl1pPr>
          </a:lstStyle>
          <a:p>
            <a:pPr lvl="0"/>
            <a:r>
              <a:rPr lang="en-US" smtClean="0"/>
              <a:t>Edit Master text styles</a:t>
            </a:r>
          </a:p>
        </p:txBody>
      </p:sp>
      <p:sp>
        <p:nvSpPr>
          <p:cNvPr id="4" name="Content Placeholder 3"/>
          <p:cNvSpPr>
            <a:spLocks noGrp="1"/>
          </p:cNvSpPr>
          <p:nvPr>
            <p:ph sz="half" idx="2"/>
          </p:nvPr>
        </p:nvSpPr>
        <p:spPr>
          <a:xfrm>
            <a:off x="6134110" y="1268413"/>
            <a:ext cx="5544200" cy="2585130"/>
          </a:xfrm>
          <a:solidFill>
            <a:srgbClr val="A4A0D8"/>
          </a:solidFill>
        </p:spPr>
        <p:txBody>
          <a:bodyPr/>
          <a:lstStyle>
            <a:lvl1pPr>
              <a:defRPr/>
            </a:lvl1pPr>
          </a:lstStyle>
          <a:p>
            <a:pPr lvl="0"/>
            <a:r>
              <a:rPr lang="en-US" smtClean="0"/>
              <a:t>Edit Master text styles</a:t>
            </a:r>
          </a:p>
        </p:txBody>
      </p:sp>
      <p:sp>
        <p:nvSpPr>
          <p:cNvPr id="7" name="Content Placeholder 2"/>
          <p:cNvSpPr>
            <a:spLocks noGrp="1"/>
          </p:cNvSpPr>
          <p:nvPr>
            <p:ph sz="half" idx="10"/>
          </p:nvPr>
        </p:nvSpPr>
        <p:spPr>
          <a:xfrm>
            <a:off x="513691" y="3904570"/>
            <a:ext cx="5544200" cy="2585130"/>
          </a:xfrm>
          <a:solidFill>
            <a:srgbClr val="A4A0D8"/>
          </a:solidFill>
        </p:spPr>
        <p:txBody>
          <a:bodyPr/>
          <a:lstStyle>
            <a:lvl1pPr>
              <a:defRPr/>
            </a:lvl1pPr>
          </a:lstStyle>
          <a:p>
            <a:pPr lvl="0"/>
            <a:r>
              <a:rPr lang="en-US" smtClean="0"/>
              <a:t>Edit Master text styles</a:t>
            </a:r>
          </a:p>
        </p:txBody>
      </p:sp>
      <p:sp>
        <p:nvSpPr>
          <p:cNvPr id="8" name="Content Placeholder 3"/>
          <p:cNvSpPr>
            <a:spLocks noGrp="1"/>
          </p:cNvSpPr>
          <p:nvPr>
            <p:ph sz="half" idx="11"/>
          </p:nvPr>
        </p:nvSpPr>
        <p:spPr>
          <a:xfrm>
            <a:off x="6134110" y="3904570"/>
            <a:ext cx="5544200" cy="2585130"/>
          </a:xfrm>
          <a:solidFill>
            <a:srgbClr val="A4A0D8"/>
          </a:solidFill>
        </p:spPr>
        <p:txBody>
          <a:bodyPr/>
          <a:lstStyle>
            <a:lvl1pPr>
              <a:defRPr/>
            </a:lvl1pPr>
          </a:lstStyle>
          <a:p>
            <a:pPr lvl="0"/>
            <a:r>
              <a:rPr lang="en-US" smtClean="0"/>
              <a:t>Edit Master text styles</a:t>
            </a:r>
          </a:p>
        </p:txBody>
      </p:sp>
      <p:sp>
        <p:nvSpPr>
          <p:cNvPr id="6"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732748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3691" y="1268413"/>
            <a:ext cx="5544200" cy="5221287"/>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4" name="Content Placeholder 3"/>
          <p:cNvSpPr>
            <a:spLocks noGrp="1"/>
          </p:cNvSpPr>
          <p:nvPr>
            <p:ph sz="half" idx="2"/>
          </p:nvPr>
        </p:nvSpPr>
        <p:spPr>
          <a:xfrm>
            <a:off x="6134110" y="1268413"/>
            <a:ext cx="5544200" cy="2585130"/>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8" name="Content Placeholder 3"/>
          <p:cNvSpPr>
            <a:spLocks noGrp="1"/>
          </p:cNvSpPr>
          <p:nvPr>
            <p:ph sz="half" idx="11"/>
          </p:nvPr>
        </p:nvSpPr>
        <p:spPr>
          <a:xfrm>
            <a:off x="6134110" y="3904570"/>
            <a:ext cx="5544200" cy="2585130"/>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5"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1683152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3691" y="1268413"/>
            <a:ext cx="5544200" cy="5221287"/>
          </a:xfrm>
          <a:solidFill>
            <a:srgbClr val="A4A0D8"/>
          </a:solidFill>
        </p:spPr>
        <p:txBody>
          <a:bodyPr/>
          <a:lstStyle>
            <a:lvl1pPr>
              <a:defRPr/>
            </a:lvl1pPr>
          </a:lstStyle>
          <a:p>
            <a:pPr lvl="0"/>
            <a:r>
              <a:rPr lang="en-US" smtClean="0"/>
              <a:t>Edit Master text styles</a:t>
            </a:r>
          </a:p>
        </p:txBody>
      </p:sp>
      <p:sp>
        <p:nvSpPr>
          <p:cNvPr id="4" name="Content Placeholder 3"/>
          <p:cNvSpPr>
            <a:spLocks noGrp="1"/>
          </p:cNvSpPr>
          <p:nvPr>
            <p:ph sz="half" idx="2"/>
          </p:nvPr>
        </p:nvSpPr>
        <p:spPr>
          <a:xfrm>
            <a:off x="6134110" y="1268413"/>
            <a:ext cx="5544200" cy="2585130"/>
          </a:xfrm>
          <a:solidFill>
            <a:srgbClr val="A4A0D8"/>
          </a:solidFill>
        </p:spPr>
        <p:txBody>
          <a:bodyPr/>
          <a:lstStyle>
            <a:lvl1pPr>
              <a:defRPr/>
            </a:lvl1pPr>
          </a:lstStyle>
          <a:p>
            <a:pPr lvl="0"/>
            <a:r>
              <a:rPr lang="en-US" smtClean="0"/>
              <a:t>Edit Master text styles</a:t>
            </a:r>
          </a:p>
        </p:txBody>
      </p:sp>
      <p:sp>
        <p:nvSpPr>
          <p:cNvPr id="8" name="Content Placeholder 3"/>
          <p:cNvSpPr>
            <a:spLocks noGrp="1"/>
          </p:cNvSpPr>
          <p:nvPr>
            <p:ph sz="half" idx="11"/>
          </p:nvPr>
        </p:nvSpPr>
        <p:spPr>
          <a:xfrm>
            <a:off x="6134110" y="3904570"/>
            <a:ext cx="5544200" cy="2585130"/>
          </a:xfrm>
          <a:solidFill>
            <a:srgbClr val="A4A0D8"/>
          </a:solidFill>
        </p:spPr>
        <p:txBody>
          <a:bodyPr/>
          <a:lstStyle>
            <a:lvl1pPr>
              <a:defRPr/>
            </a:lvl1pPr>
          </a:lstStyle>
          <a:p>
            <a:pPr lvl="0"/>
            <a:r>
              <a:rPr lang="en-US" smtClean="0"/>
              <a:t>Edit Master text styles</a:t>
            </a:r>
          </a:p>
        </p:txBody>
      </p:sp>
      <p:sp>
        <p:nvSpPr>
          <p:cNvPr id="5"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2338041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3691" y="1268413"/>
            <a:ext cx="5544200" cy="2585130"/>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4" name="Content Placeholder 3"/>
          <p:cNvSpPr>
            <a:spLocks noGrp="1"/>
          </p:cNvSpPr>
          <p:nvPr>
            <p:ph sz="half" idx="2"/>
          </p:nvPr>
        </p:nvSpPr>
        <p:spPr>
          <a:xfrm>
            <a:off x="6134110" y="1268413"/>
            <a:ext cx="5544200" cy="5221287"/>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7" name="Content Placeholder 2"/>
          <p:cNvSpPr>
            <a:spLocks noGrp="1"/>
          </p:cNvSpPr>
          <p:nvPr>
            <p:ph sz="half" idx="10"/>
          </p:nvPr>
        </p:nvSpPr>
        <p:spPr>
          <a:xfrm>
            <a:off x="513691" y="3904570"/>
            <a:ext cx="5544200" cy="2585130"/>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5"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1955687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3691" y="1268413"/>
            <a:ext cx="5544200" cy="2585130"/>
          </a:xfrm>
          <a:solidFill>
            <a:srgbClr val="A4A0D8"/>
          </a:solidFill>
        </p:spPr>
        <p:txBody>
          <a:bodyPr/>
          <a:lstStyle>
            <a:lvl1pPr>
              <a:defRPr/>
            </a:lvl1pPr>
          </a:lstStyle>
          <a:p>
            <a:pPr lvl="0"/>
            <a:r>
              <a:rPr lang="en-US" smtClean="0"/>
              <a:t>Edit Master text styles</a:t>
            </a:r>
          </a:p>
        </p:txBody>
      </p:sp>
      <p:sp>
        <p:nvSpPr>
          <p:cNvPr id="4" name="Content Placeholder 3"/>
          <p:cNvSpPr>
            <a:spLocks noGrp="1"/>
          </p:cNvSpPr>
          <p:nvPr>
            <p:ph sz="half" idx="2"/>
          </p:nvPr>
        </p:nvSpPr>
        <p:spPr>
          <a:xfrm>
            <a:off x="6134110" y="1268413"/>
            <a:ext cx="5544200" cy="5221287"/>
          </a:xfrm>
          <a:solidFill>
            <a:srgbClr val="A4A0D8"/>
          </a:solidFill>
        </p:spPr>
        <p:txBody>
          <a:bodyPr/>
          <a:lstStyle>
            <a:lvl1pPr>
              <a:defRPr/>
            </a:lvl1pPr>
          </a:lstStyle>
          <a:p>
            <a:pPr lvl="0"/>
            <a:r>
              <a:rPr lang="en-US" smtClean="0"/>
              <a:t>Edit Master text styles</a:t>
            </a:r>
          </a:p>
        </p:txBody>
      </p:sp>
      <p:sp>
        <p:nvSpPr>
          <p:cNvPr id="7" name="Content Placeholder 2"/>
          <p:cNvSpPr>
            <a:spLocks noGrp="1"/>
          </p:cNvSpPr>
          <p:nvPr>
            <p:ph sz="half" idx="10"/>
          </p:nvPr>
        </p:nvSpPr>
        <p:spPr>
          <a:xfrm>
            <a:off x="513691" y="3904570"/>
            <a:ext cx="5544200" cy="2585130"/>
          </a:xfrm>
          <a:solidFill>
            <a:srgbClr val="A4A0D8"/>
          </a:solidFill>
        </p:spPr>
        <p:txBody>
          <a:bodyPr/>
          <a:lstStyle>
            <a:lvl1pPr>
              <a:defRPr/>
            </a:lvl1pPr>
          </a:lstStyle>
          <a:p>
            <a:pPr lvl="0"/>
            <a:r>
              <a:rPr lang="en-US" smtClean="0"/>
              <a:t>Edit Master text styles</a:t>
            </a:r>
          </a:p>
        </p:txBody>
      </p:sp>
      <p:sp>
        <p:nvSpPr>
          <p:cNvPr id="5"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206242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3690" y="1279946"/>
            <a:ext cx="5483859" cy="823913"/>
          </a:xfrm>
        </p:spPr>
        <p:txBody>
          <a:bodyPr anchor="ctr">
            <a:normAutofit/>
          </a:bodyPr>
          <a:lstStyle>
            <a:lvl1pPr marL="0" indent="0">
              <a:buNone/>
              <a:defRPr sz="24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smtClean="0"/>
              <a:t>Edit Master text styles</a:t>
            </a:r>
          </a:p>
        </p:txBody>
      </p:sp>
      <p:sp>
        <p:nvSpPr>
          <p:cNvPr id="4" name="Content Placeholder 3"/>
          <p:cNvSpPr>
            <a:spLocks noGrp="1"/>
          </p:cNvSpPr>
          <p:nvPr>
            <p:ph sz="half" idx="2"/>
          </p:nvPr>
        </p:nvSpPr>
        <p:spPr>
          <a:xfrm>
            <a:off x="513690" y="2103859"/>
            <a:ext cx="5483859" cy="4385842"/>
          </a:xfrm>
          <a:solidFill>
            <a:srgbClr val="A4A0D8"/>
          </a:solidFill>
        </p:spPr>
        <p:txBody>
          <a:bodyPr/>
          <a:lstStyle>
            <a:lvl1pPr>
              <a:defRPr/>
            </a:lvl1pPr>
          </a:lstStyle>
          <a:p>
            <a:pPr lvl="0"/>
            <a:r>
              <a:rPr lang="en-US" smtClean="0"/>
              <a:t>Edit Master text styles</a:t>
            </a:r>
          </a:p>
        </p:txBody>
      </p:sp>
      <p:sp>
        <p:nvSpPr>
          <p:cNvPr id="5" name="Text Placeholder 4"/>
          <p:cNvSpPr>
            <a:spLocks noGrp="1"/>
          </p:cNvSpPr>
          <p:nvPr>
            <p:ph type="body" sz="quarter" idx="3"/>
          </p:nvPr>
        </p:nvSpPr>
        <p:spPr>
          <a:xfrm>
            <a:off x="6172220" y="1279946"/>
            <a:ext cx="5506090" cy="823913"/>
          </a:xfrm>
        </p:spPr>
        <p:txBody>
          <a:bodyPr anchor="ctr">
            <a:normAutofit/>
          </a:bodyPr>
          <a:lstStyle>
            <a:lvl1pPr marL="0" indent="0">
              <a:buNone/>
              <a:defRPr sz="24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smtClean="0"/>
              <a:t>Edit Master text styles</a:t>
            </a:r>
          </a:p>
        </p:txBody>
      </p:sp>
      <p:sp>
        <p:nvSpPr>
          <p:cNvPr id="6" name="Content Placeholder 5"/>
          <p:cNvSpPr>
            <a:spLocks noGrp="1"/>
          </p:cNvSpPr>
          <p:nvPr>
            <p:ph sz="quarter" idx="4"/>
          </p:nvPr>
        </p:nvSpPr>
        <p:spPr>
          <a:xfrm>
            <a:off x="6172220" y="2103859"/>
            <a:ext cx="5506090" cy="4385842"/>
          </a:xfrm>
          <a:solidFill>
            <a:srgbClr val="A4A0D8"/>
          </a:solidFill>
        </p:spPr>
        <p:txBody>
          <a:bodyPr/>
          <a:lstStyle>
            <a:lvl1pPr>
              <a:defRPr/>
            </a:lvl1pPr>
          </a:lstStyle>
          <a:p>
            <a:pPr lvl="0"/>
            <a:r>
              <a:rPr lang="en-US" smtClean="0"/>
              <a:t>Edit Master text styles</a:t>
            </a:r>
          </a:p>
        </p:txBody>
      </p:sp>
      <p:sp>
        <p:nvSpPr>
          <p:cNvPr id="7"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1971528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8D7B8-9F07-4899-827D-5F3CFDDEB574}" type="datetime1">
              <a:rPr lang="en-US" smtClean="0"/>
              <a:t>11/16/2016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84917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F28077-7188-48C5-8679-2287FAC952E9}" type="datetime1">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Content Placeholder 2"/>
          <p:cNvSpPr>
            <a:spLocks noGrp="1"/>
          </p:cNvSpPr>
          <p:nvPr>
            <p:ph idx="1"/>
          </p:nvPr>
        </p:nvSpPr>
        <p:spPr/>
        <p:txBody>
          <a:bodyPr/>
          <a:lstStyle/>
          <a:p>
            <a:pPr lvl="0" eaLnBrk="1" latinLnBrk="0" hangingPunct="1"/>
            <a:r>
              <a:rPr lang="en-US" smtClean="0"/>
              <a:t>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365000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55660E0-FA77-4473-A859-74127B089143}" type="datetime1">
              <a:rPr lang="en-US" smtClean="0"/>
              <a:t>11/16/2016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Tree>
    <p:extLst>
      <p:ext uri="{BB962C8B-B14F-4D97-AF65-F5344CB8AC3E}">
        <p14:creationId xmlns:p14="http://schemas.microsoft.com/office/powerpoint/2010/main" val="398745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4"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1588724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solidFill>
            <a:srgbClr val="A4A0D8"/>
          </a:solidFill>
        </p:spPr>
        <p:txBody>
          <a:bodyPr/>
          <a:lstStyle>
            <a:lvl1pPr>
              <a:defRPr/>
            </a:lvl1pPr>
          </a:lstStyle>
          <a:p>
            <a:pPr lvl="0"/>
            <a:r>
              <a:rPr lang="en-US" smtClean="0"/>
              <a:t>Edit Master text styles</a:t>
            </a:r>
          </a:p>
        </p:txBody>
      </p:sp>
      <p:sp>
        <p:nvSpPr>
          <p:cNvPr id="4"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638060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3691" y="1268413"/>
            <a:ext cx="5544200" cy="5221287"/>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4" name="Content Placeholder 3"/>
          <p:cNvSpPr>
            <a:spLocks noGrp="1"/>
          </p:cNvSpPr>
          <p:nvPr>
            <p:ph sz="half" idx="2"/>
          </p:nvPr>
        </p:nvSpPr>
        <p:spPr>
          <a:xfrm>
            <a:off x="6134110" y="1268413"/>
            <a:ext cx="5544200" cy="5221287"/>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5"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2115764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3691" y="1268413"/>
            <a:ext cx="5544200" cy="5221287"/>
          </a:xfrm>
          <a:solidFill>
            <a:srgbClr val="A4A0D8"/>
          </a:solidFill>
        </p:spPr>
        <p:txBody>
          <a:bodyPr/>
          <a:lstStyle>
            <a:lvl1pPr>
              <a:defRPr/>
            </a:lvl1pPr>
          </a:lstStyle>
          <a:p>
            <a:pPr lvl="0"/>
            <a:r>
              <a:rPr lang="en-US" smtClean="0"/>
              <a:t>Edit Master text styles</a:t>
            </a:r>
          </a:p>
        </p:txBody>
      </p:sp>
      <p:sp>
        <p:nvSpPr>
          <p:cNvPr id="4" name="Content Placeholder 3"/>
          <p:cNvSpPr>
            <a:spLocks noGrp="1"/>
          </p:cNvSpPr>
          <p:nvPr>
            <p:ph sz="half" idx="2"/>
          </p:nvPr>
        </p:nvSpPr>
        <p:spPr>
          <a:xfrm>
            <a:off x="6134110" y="1268413"/>
            <a:ext cx="5544200" cy="5221287"/>
          </a:xfrm>
          <a:solidFill>
            <a:srgbClr val="A4A0D8"/>
          </a:solidFill>
        </p:spPr>
        <p:txBody>
          <a:bodyPr/>
          <a:lstStyle>
            <a:lvl1pPr>
              <a:defRPr/>
            </a:lvl1pPr>
          </a:lstStyle>
          <a:p>
            <a:pPr lvl="0"/>
            <a:r>
              <a:rPr lang="en-US" smtClean="0"/>
              <a:t>Edit Master text styles</a:t>
            </a:r>
          </a:p>
        </p:txBody>
      </p:sp>
      <p:sp>
        <p:nvSpPr>
          <p:cNvPr id="5"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4143744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3691" y="1268413"/>
            <a:ext cx="11164619" cy="2585130"/>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7" name="Content Placeholder 2"/>
          <p:cNvSpPr>
            <a:spLocks noGrp="1"/>
          </p:cNvSpPr>
          <p:nvPr>
            <p:ph sz="half" idx="10"/>
          </p:nvPr>
        </p:nvSpPr>
        <p:spPr>
          <a:xfrm>
            <a:off x="513691" y="3904570"/>
            <a:ext cx="11164619" cy="2585130"/>
          </a:xfrm>
        </p:spPr>
        <p:txBody>
          <a:bodyPr/>
          <a:lstStyle>
            <a:lvl1pP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dirty="0"/>
          </a:p>
        </p:txBody>
      </p:sp>
      <p:sp>
        <p:nvSpPr>
          <p:cNvPr id="4"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spTree>
    <p:extLst>
      <p:ext uri="{BB962C8B-B14F-4D97-AF65-F5344CB8AC3E}">
        <p14:creationId xmlns:p14="http://schemas.microsoft.com/office/powerpoint/2010/main" val="4608450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image" Target="../media/image3.png"/><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52081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eaLnBrk="1" hangingPunct="1">
        <a:defRPr>
          <a:latin typeface="+mj-lt"/>
        </a:defRPr>
      </a:lvl1pPr>
    </p:titleStyle>
    <p:bodyStyle>
      <a:lvl1pPr eaLnBrk="1" hangingPunct="1">
        <a:defRPr>
          <a:latin typeface="+mn-lt"/>
        </a:defRPr>
      </a:lvl1pPr>
      <a:lvl2pPr eaLnBrk="1" hangingPunct="1">
        <a:defRPr>
          <a:latin typeface="+mn-lt"/>
        </a:defRPr>
      </a:lvl2pPr>
      <a:lvl3pPr eaLnBrk="1" hangingPunct="1">
        <a:defRPr>
          <a:latin typeface="+mn-lt"/>
        </a:defRPr>
      </a:lvl3pPr>
      <a:lvl4pPr eaLnBrk="1" hangingPunct="1">
        <a:defRPr>
          <a:latin typeface="+mn-lt"/>
        </a:defRPr>
      </a:lvl4pPr>
      <a:lvl5pPr eaLnBrk="1" hangingPunct="1">
        <a:defRPr>
          <a:latin typeface="+mn-lt"/>
        </a:defRPr>
      </a:lvl5pPr>
      <a:lvl6pPr eaLnBrk="1" hangingPunct="1">
        <a:defRPr>
          <a:latin typeface="+mn-lt"/>
        </a:defRPr>
      </a:lvl6pPr>
      <a:lvl7pPr eaLnBrk="1" hangingPunct="1">
        <a:defRPr>
          <a:latin typeface="+mn-lt"/>
        </a:defRPr>
      </a:lvl7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3023" y="1277743"/>
            <a:ext cx="11155287" cy="5211957"/>
          </a:xfrm>
          <a:prstGeom prst="rect">
            <a:avLst/>
          </a:prstGeom>
        </p:spPr>
        <p:txBody>
          <a:bodyPr vert="horz" lIns="91440" tIns="45720" rIns="91440" bIns="45720" rtlCol="0">
            <a:normAutofit/>
          </a:body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5" name="Title Placeholder 1"/>
          <p:cNvSpPr>
            <a:spLocks noGrp="1"/>
          </p:cNvSpPr>
          <p:nvPr>
            <p:ph type="title"/>
          </p:nvPr>
        </p:nvSpPr>
        <p:spPr>
          <a:xfrm>
            <a:off x="513690" y="188913"/>
            <a:ext cx="11164620" cy="900113"/>
          </a:xfrm>
          <a:prstGeom prst="rect">
            <a:avLst/>
          </a:prstGeom>
        </p:spPr>
        <p:txBody>
          <a:bodyPr vert="horz" lIns="91440" tIns="45720" rIns="91440" bIns="45720" rtlCol="0" anchor="ctr">
            <a:normAutofit/>
          </a:bodyPr>
          <a:lstStyle/>
          <a:p>
            <a:r>
              <a:rPr lang="en-US" smtClean="0"/>
              <a:t>Click to edit Master title style</a:t>
            </a:r>
            <a:endParaRPr lang="fr-BE" dirty="0"/>
          </a:p>
        </p:txBody>
      </p:sp>
      <p:pic>
        <p:nvPicPr>
          <p:cNvPr id="2" name="Picture 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18552" y="168053"/>
            <a:ext cx="719515" cy="941832"/>
          </a:xfrm>
          <a:prstGeom prst="rect">
            <a:avLst/>
          </a:prstGeom>
        </p:spPr>
      </p:pic>
    </p:spTree>
    <p:extLst>
      <p:ext uri="{BB962C8B-B14F-4D97-AF65-F5344CB8AC3E}">
        <p14:creationId xmlns:p14="http://schemas.microsoft.com/office/powerpoint/2010/main" val="176770555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txStyles>
    <p:titleStyle>
      <a:lvl1pPr algn="l" defTabSz="457200" rtl="0" eaLnBrk="1" latinLnBrk="0" hangingPunct="1">
        <a:lnSpc>
          <a:spcPct val="90000"/>
        </a:lnSpc>
        <a:spcBef>
          <a:spcPct val="0"/>
        </a:spcBef>
        <a:buNone/>
        <a:defRPr sz="3600" b="1" kern="1200">
          <a:solidFill>
            <a:srgbClr val="544F95"/>
          </a:solidFill>
          <a:latin typeface="Century Gothic" panose="020B0502020202020204" pitchFamily="34" charset="0"/>
          <a:ea typeface="+mj-ea"/>
          <a:cs typeface="+mj-cs"/>
        </a:defRPr>
      </a:lvl1pPr>
    </p:titleStyle>
    <p:bodyStyle>
      <a:lvl1pPr marL="0" indent="0" algn="l" defTabSz="457200" rtl="0" eaLnBrk="1" latinLnBrk="0" hangingPunct="1">
        <a:lnSpc>
          <a:spcPct val="90000"/>
        </a:lnSpc>
        <a:spcBef>
          <a:spcPts val="500"/>
        </a:spcBef>
        <a:buClr>
          <a:srgbClr val="544F95"/>
        </a:buClr>
        <a:buFont typeface="Arial" panose="020B0604020202020204" pitchFamily="34" charset="0"/>
        <a:buNone/>
        <a:defRPr sz="2000" kern="1200">
          <a:solidFill>
            <a:schemeClr val="tx1"/>
          </a:solidFill>
          <a:latin typeface="Century Gothic" panose="020B0502020202020204" pitchFamily="34" charset="0"/>
          <a:ea typeface="+mn-ea"/>
          <a:cs typeface="+mn-cs"/>
        </a:defRPr>
      </a:lvl1pPr>
      <a:lvl2pPr marL="342900" indent="-114300" algn="l" defTabSz="457200" rtl="0" eaLnBrk="1" latinLnBrk="0" hangingPunct="1">
        <a:lnSpc>
          <a:spcPct val="90000"/>
        </a:lnSpc>
        <a:spcBef>
          <a:spcPts val="250"/>
        </a:spcBef>
        <a:buClr>
          <a:srgbClr val="544F95"/>
        </a:buClr>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571500" indent="-114300" algn="l" defTabSz="457200" rtl="0" eaLnBrk="1" latinLnBrk="0" hangingPunct="1">
        <a:lnSpc>
          <a:spcPct val="90000"/>
        </a:lnSpc>
        <a:spcBef>
          <a:spcPts val="250"/>
        </a:spcBef>
        <a:buClr>
          <a:srgbClr val="544F95"/>
        </a:buClr>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800100" indent="-114300" algn="l" defTabSz="457200" rtl="0" eaLnBrk="1" latinLnBrk="0" hangingPunct="1">
        <a:lnSpc>
          <a:spcPct val="90000"/>
        </a:lnSpc>
        <a:spcBef>
          <a:spcPts val="250"/>
        </a:spcBef>
        <a:buClr>
          <a:srgbClr val="544F95"/>
        </a:buClr>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1028700" indent="-114300" algn="l" defTabSz="457200" rtl="0" eaLnBrk="1" latinLnBrk="0" hangingPunct="1">
        <a:lnSpc>
          <a:spcPct val="90000"/>
        </a:lnSpc>
        <a:spcBef>
          <a:spcPts val="250"/>
        </a:spcBef>
        <a:buClr>
          <a:srgbClr val="544F95"/>
        </a:buClr>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fr-FR"/>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
          <p15:clr>
            <a:srgbClr val="F26B43"/>
          </p15:clr>
        </p15:guide>
        <p15:guide id="3" orient="horz" pos="1372">
          <p15:clr>
            <a:srgbClr val="F26B43"/>
          </p15:clr>
        </p15:guide>
        <p15:guide id="4" orient="horz" pos="1598">
          <p15:clr>
            <a:srgbClr val="F26B43"/>
          </p15:clr>
        </p15:guide>
        <p15:guide id="5" orient="horz" pos="8176">
          <p15:clr>
            <a:srgbClr val="F26B43"/>
          </p15:clr>
        </p15:guide>
        <p15:guide id="7" pos="647">
          <p15:clr>
            <a:srgbClr val="F26B43"/>
          </p15:clr>
        </p15:guide>
        <p15:guide id="8" pos="1470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www.bing.com/mapspreview"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hyperlink" Target="http://www.dynamics.is/" TargetMode="External"/><Relationship Id="rId5" Type="http://schemas.openxmlformats.org/officeDocument/2006/relationships/hyperlink" Target="mailto:gunnar@dynamics.is" TargetMode="Externa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www.apilayer.net/api/live?access_key=09f219a816ccc41ce2158bcf9277c477&amp;format=1"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tm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Exchange Framework</a:t>
            </a:r>
            <a:endParaRPr lang="en-US" dirty="0"/>
          </a:p>
        </p:txBody>
      </p:sp>
      <p:sp>
        <p:nvSpPr>
          <p:cNvPr id="3" name="Text Placeholder 2"/>
          <p:cNvSpPr>
            <a:spLocks noGrp="1"/>
          </p:cNvSpPr>
          <p:nvPr>
            <p:ph type="body" idx="1"/>
          </p:nvPr>
        </p:nvSpPr>
        <p:spPr/>
        <p:txBody>
          <a:bodyPr/>
          <a:lstStyle/>
          <a:p>
            <a:r>
              <a:rPr lang="en-US" dirty="0"/>
              <a:t>Gunnar gestsson – Advania &amp; Dynamics.is</a:t>
            </a:r>
          </a:p>
          <a:p>
            <a:endParaRPr lang="en-US" dirty="0"/>
          </a:p>
        </p:txBody>
      </p:sp>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noProof="0" dirty="0" smtClean="0"/>
              <a:t>Convert a text value to NAV understandable text value</a:t>
            </a:r>
          </a:p>
          <a:p>
            <a:pPr lvl="1"/>
            <a:r>
              <a:rPr lang="en-US" noProof="0" dirty="0" smtClean="0"/>
              <a:t>Flexible – a good thing</a:t>
            </a:r>
          </a:p>
          <a:p>
            <a:pPr lvl="1"/>
            <a:r>
              <a:rPr lang="en-US" noProof="0" dirty="0" smtClean="0"/>
              <a:t>Not extensible in 2016 – a poor thing but fixed in 2017</a:t>
            </a:r>
            <a:endParaRPr lang="en-US" noProof="0" dirty="0"/>
          </a:p>
        </p:txBody>
      </p:sp>
      <p:sp>
        <p:nvSpPr>
          <p:cNvPr id="3" name="Title 2"/>
          <p:cNvSpPr>
            <a:spLocks noGrp="1"/>
          </p:cNvSpPr>
          <p:nvPr>
            <p:ph type="title"/>
          </p:nvPr>
        </p:nvSpPr>
        <p:spPr/>
        <p:txBody>
          <a:bodyPr/>
          <a:lstStyle/>
          <a:p>
            <a:r>
              <a:rPr lang="en-US" noProof="0" dirty="0" smtClean="0"/>
              <a:t>Transformation Rules</a:t>
            </a:r>
            <a:endParaRPr lang="en-US" noProof="0" dirty="0"/>
          </a:p>
        </p:txBody>
      </p:sp>
      <p:pic>
        <p:nvPicPr>
          <p:cNvPr id="4" name="Picture 3"/>
          <p:cNvPicPr>
            <a:picLocks noChangeAspect="1"/>
          </p:cNvPicPr>
          <p:nvPr/>
        </p:nvPicPr>
        <p:blipFill>
          <a:blip r:embed="rId3"/>
          <a:stretch>
            <a:fillRect/>
          </a:stretch>
        </p:blipFill>
        <p:spPr>
          <a:xfrm>
            <a:off x="328939" y="492053"/>
            <a:ext cx="11534121" cy="6365947"/>
          </a:xfrm>
          <a:prstGeom prst="rect">
            <a:avLst/>
          </a:prstGeom>
        </p:spPr>
      </p:pic>
    </p:spTree>
    <p:extLst>
      <p:ext uri="{BB962C8B-B14F-4D97-AF65-F5344CB8AC3E}">
        <p14:creationId xmlns:p14="http://schemas.microsoft.com/office/powerpoint/2010/main" val="1433803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noProof="0" dirty="0" smtClean="0"/>
              <a:t>For Data Import/Export</a:t>
            </a:r>
            <a:endParaRPr lang="en-US" noProof="0" dirty="0"/>
          </a:p>
          <a:p>
            <a:pPr lvl="1"/>
            <a:r>
              <a:rPr lang="en-US" noProof="0" dirty="0" smtClean="0"/>
              <a:t>Find or create the required Codeunits and XmlPorts</a:t>
            </a:r>
            <a:endParaRPr lang="en-US" noProof="0" dirty="0"/>
          </a:p>
          <a:p>
            <a:pPr lvl="1"/>
            <a:r>
              <a:rPr lang="en-US" noProof="0" dirty="0" smtClean="0"/>
              <a:t>Link to User Interface</a:t>
            </a:r>
            <a:endParaRPr lang="en-US" noProof="0" dirty="0"/>
          </a:p>
          <a:p>
            <a:r>
              <a:rPr lang="en-US" noProof="0" dirty="0" smtClean="0"/>
              <a:t>General Import</a:t>
            </a:r>
            <a:endParaRPr lang="en-US" noProof="0" dirty="0"/>
          </a:p>
          <a:p>
            <a:pPr lvl="1"/>
            <a:r>
              <a:rPr lang="en-US" noProof="0" dirty="0" smtClean="0"/>
              <a:t>Use general mapping Codeunit that can import from the Intermediate table into the destination table</a:t>
            </a:r>
            <a:endParaRPr lang="en-US" noProof="0" dirty="0"/>
          </a:p>
        </p:txBody>
      </p:sp>
      <p:sp>
        <p:nvSpPr>
          <p:cNvPr id="3" name="Title 2"/>
          <p:cNvSpPr>
            <a:spLocks noGrp="1"/>
          </p:cNvSpPr>
          <p:nvPr>
            <p:ph type="title"/>
          </p:nvPr>
        </p:nvSpPr>
        <p:spPr/>
        <p:txBody>
          <a:bodyPr/>
          <a:lstStyle/>
          <a:p>
            <a:r>
              <a:rPr lang="en-US" noProof="0" dirty="0"/>
              <a:t>Next Steps</a:t>
            </a:r>
          </a:p>
        </p:txBody>
      </p:sp>
      <p:pic>
        <p:nvPicPr>
          <p:cNvPr id="4" name="Picture 3"/>
          <p:cNvPicPr>
            <a:picLocks noChangeAspect="1"/>
          </p:cNvPicPr>
          <p:nvPr/>
        </p:nvPicPr>
        <p:blipFill>
          <a:blip r:embed="rId3"/>
          <a:stretch>
            <a:fillRect/>
          </a:stretch>
        </p:blipFill>
        <p:spPr>
          <a:xfrm>
            <a:off x="1909425" y="165581"/>
            <a:ext cx="10049492" cy="6692419"/>
          </a:xfrm>
          <a:prstGeom prst="rect">
            <a:avLst/>
          </a:prstGeom>
        </p:spPr>
      </p:pic>
    </p:spTree>
    <p:extLst>
      <p:ext uri="{BB962C8B-B14F-4D97-AF65-F5344CB8AC3E}">
        <p14:creationId xmlns:p14="http://schemas.microsoft.com/office/powerpoint/2010/main" val="112606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noProof="0" dirty="0" smtClean="0"/>
              <a:t>Loads the data into the File Content field (3) in Data Exchange table 1220</a:t>
            </a:r>
          </a:p>
          <a:p>
            <a:pPr lvl="1"/>
            <a:r>
              <a:rPr lang="en-US" noProof="0" dirty="0" smtClean="0"/>
              <a:t>Codeunit 1240 will prompt the user for a client file to import</a:t>
            </a:r>
          </a:p>
          <a:p>
            <a:pPr lvl="1"/>
            <a:r>
              <a:rPr lang="en-US" noProof="0" dirty="0" smtClean="0"/>
              <a:t>Codeunit 1281 will download currency exchange rate</a:t>
            </a:r>
          </a:p>
          <a:p>
            <a:pPr lvl="1"/>
            <a:r>
              <a:rPr lang="en-US" noProof="0" dirty="0" smtClean="0"/>
              <a:t>Build a custom Codeunit to fetch the data</a:t>
            </a:r>
          </a:p>
        </p:txBody>
      </p:sp>
      <p:sp>
        <p:nvSpPr>
          <p:cNvPr id="3" name="Title 2"/>
          <p:cNvSpPr>
            <a:spLocks noGrp="1"/>
          </p:cNvSpPr>
          <p:nvPr>
            <p:ph type="title"/>
          </p:nvPr>
        </p:nvSpPr>
        <p:spPr/>
        <p:txBody>
          <a:bodyPr/>
          <a:lstStyle/>
          <a:p>
            <a:r>
              <a:rPr lang="en-US" noProof="0" dirty="0" smtClean="0"/>
              <a:t>External Data Handling Options</a:t>
            </a:r>
            <a:endParaRPr lang="en-US" noProof="0" dirty="0"/>
          </a:p>
        </p:txBody>
      </p:sp>
      <p:pic>
        <p:nvPicPr>
          <p:cNvPr id="6" name="Picture 5"/>
          <p:cNvPicPr>
            <a:picLocks noChangeAspect="1"/>
          </p:cNvPicPr>
          <p:nvPr/>
        </p:nvPicPr>
        <p:blipFill>
          <a:blip r:embed="rId3"/>
          <a:stretch>
            <a:fillRect/>
          </a:stretch>
        </p:blipFill>
        <p:spPr>
          <a:xfrm>
            <a:off x="350795" y="1509992"/>
            <a:ext cx="11619719" cy="3717175"/>
          </a:xfrm>
          <a:prstGeom prst="rect">
            <a:avLst/>
          </a:prstGeom>
        </p:spPr>
      </p:pic>
      <p:pic>
        <p:nvPicPr>
          <p:cNvPr id="7" name="Picture 6"/>
          <p:cNvPicPr>
            <a:picLocks noChangeAspect="1"/>
          </p:cNvPicPr>
          <p:nvPr/>
        </p:nvPicPr>
        <p:blipFill>
          <a:blip r:embed="rId4"/>
          <a:stretch>
            <a:fillRect/>
          </a:stretch>
        </p:blipFill>
        <p:spPr>
          <a:xfrm>
            <a:off x="286140" y="-3812"/>
            <a:ext cx="11399966" cy="6861812"/>
          </a:xfrm>
          <a:prstGeom prst="rect">
            <a:avLst/>
          </a:prstGeom>
        </p:spPr>
      </p:pic>
      <p:pic>
        <p:nvPicPr>
          <p:cNvPr id="5" name="Picture 4"/>
          <p:cNvPicPr>
            <a:picLocks noChangeAspect="1"/>
          </p:cNvPicPr>
          <p:nvPr/>
        </p:nvPicPr>
        <p:blipFill>
          <a:blip r:embed="rId5"/>
          <a:stretch>
            <a:fillRect/>
          </a:stretch>
        </p:blipFill>
        <p:spPr>
          <a:xfrm>
            <a:off x="286140" y="0"/>
            <a:ext cx="10557388" cy="6858000"/>
          </a:xfrm>
          <a:prstGeom prst="rect">
            <a:avLst/>
          </a:prstGeom>
        </p:spPr>
      </p:pic>
    </p:spTree>
    <p:extLst>
      <p:ext uri="{BB962C8B-B14F-4D97-AF65-F5344CB8AC3E}">
        <p14:creationId xmlns:p14="http://schemas.microsoft.com/office/powerpoint/2010/main" val="38425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5"/>
                                        </p:tgtEl>
                                        <p:attrNameLst>
                                          <p:attrName>ppt_x</p:attrName>
                                        </p:attrNameLst>
                                      </p:cBhvr>
                                      <p:tavLst>
                                        <p:tav tm="0">
                                          <p:val>
                                            <p:strVal val="ppt_x"/>
                                          </p:val>
                                        </p:tav>
                                        <p:tav tm="100000">
                                          <p:val>
                                            <p:strVal val="ppt_x"/>
                                          </p:val>
                                        </p:tav>
                                      </p:tavLst>
                                    </p:anim>
                                    <p:anim calcmode="lin" valueType="num">
                                      <p:cBhvr additive="base">
                                        <p:cTn id="23" dur="500"/>
                                        <p:tgtEl>
                                          <p:spTgt spid="5"/>
                                        </p:tgtEl>
                                        <p:attrNameLst>
                                          <p:attrName>ppt_y</p:attrName>
                                        </p:attrNameLst>
                                      </p:cBhvr>
                                      <p:tavLst>
                                        <p:tav tm="0">
                                          <p:val>
                                            <p:strVal val="ppt_y"/>
                                          </p:val>
                                        </p:tav>
                                        <p:tav tm="100000">
                                          <p:val>
                                            <p:strVal val="1+ppt_h/2"/>
                                          </p:val>
                                        </p:tav>
                                      </p:tavLst>
                                    </p:anim>
                                    <p:set>
                                      <p:cBhvr>
                                        <p:cTn id="24" dur="1" fill="hold">
                                          <p:stCondLst>
                                            <p:cond delay="499"/>
                                          </p:stCondLst>
                                        </p:cTn>
                                        <p:tgtEl>
                                          <p:spTgt spid="5"/>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noProof="0" dirty="0" smtClean="0"/>
              <a:t>Data read from the File Content field (3) in Data Exchange table (1220) to Data Exchange Field table (1221)</a:t>
            </a:r>
          </a:p>
          <a:p>
            <a:pPr lvl="1"/>
            <a:r>
              <a:rPr lang="en-US" noProof="0" dirty="0" smtClean="0"/>
              <a:t>Codeunit 1203 reads Xml/Json based on Path</a:t>
            </a:r>
          </a:p>
          <a:p>
            <a:pPr lvl="1"/>
            <a:r>
              <a:rPr lang="en-US" noProof="0" dirty="0" err="1" smtClean="0"/>
              <a:t>XmlPort</a:t>
            </a:r>
            <a:r>
              <a:rPr lang="en-US" noProof="0" dirty="0" smtClean="0"/>
              <a:t> 1220 reads CSV</a:t>
            </a:r>
          </a:p>
          <a:p>
            <a:pPr lvl="1"/>
            <a:r>
              <a:rPr lang="en-US" noProof="0" dirty="0" err="1" smtClean="0"/>
              <a:t>Codeunit</a:t>
            </a:r>
            <a:r>
              <a:rPr lang="en-US" noProof="0" dirty="0" smtClean="0"/>
              <a:t> 1241 reads fixed width text file (enhanced to support encoding)</a:t>
            </a:r>
          </a:p>
          <a:p>
            <a:pPr lvl="1"/>
            <a:r>
              <a:rPr lang="en-US" noProof="0" dirty="0" smtClean="0"/>
              <a:t>Codeunit 1200 reads Xml/Json based on Node</a:t>
            </a:r>
          </a:p>
          <a:p>
            <a:pPr lvl="1"/>
            <a:r>
              <a:rPr lang="en-US" dirty="0" smtClean="0"/>
              <a:t>Create your own</a:t>
            </a:r>
            <a:endParaRPr lang="en-US" noProof="0" dirty="0" smtClean="0"/>
          </a:p>
          <a:p>
            <a:r>
              <a:rPr lang="en-US" noProof="0" dirty="0" smtClean="0"/>
              <a:t>Every value stored as text</a:t>
            </a:r>
            <a:endParaRPr lang="en-US" noProof="0" dirty="0"/>
          </a:p>
        </p:txBody>
      </p:sp>
      <p:sp>
        <p:nvSpPr>
          <p:cNvPr id="3" name="Title 2"/>
          <p:cNvSpPr>
            <a:spLocks noGrp="1"/>
          </p:cNvSpPr>
          <p:nvPr>
            <p:ph type="title"/>
          </p:nvPr>
        </p:nvSpPr>
        <p:spPr/>
        <p:txBody>
          <a:bodyPr/>
          <a:lstStyle/>
          <a:p>
            <a:r>
              <a:rPr lang="en-US" noProof="0" dirty="0" smtClean="0"/>
              <a:t>Reading Codeunit/XmlPort</a:t>
            </a:r>
            <a:endParaRPr lang="en-US" noProof="0" dirty="0"/>
          </a:p>
        </p:txBody>
      </p:sp>
    </p:spTree>
    <p:extLst>
      <p:ext uri="{BB962C8B-B14F-4D97-AF65-F5344CB8AC3E}">
        <p14:creationId xmlns:p14="http://schemas.microsoft.com/office/powerpoint/2010/main" val="368391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noProof="0" dirty="0" smtClean="0"/>
              <a:t>Data read from the Data Exchange Field table (1221) into the Intermediate Data Import table (1214)</a:t>
            </a:r>
          </a:p>
          <a:p>
            <a:pPr lvl="1"/>
            <a:r>
              <a:rPr lang="en-US" noProof="0" dirty="0" smtClean="0"/>
              <a:t>Always needed if using Intermediate Table in the Field Mapping</a:t>
            </a:r>
          </a:p>
          <a:p>
            <a:pPr lvl="1"/>
            <a:r>
              <a:rPr lang="en-US" noProof="0" dirty="0" smtClean="0"/>
              <a:t>Recommended for general import</a:t>
            </a:r>
            <a:endParaRPr lang="en-US" noProof="0" dirty="0"/>
          </a:p>
        </p:txBody>
      </p:sp>
      <p:sp>
        <p:nvSpPr>
          <p:cNvPr id="3" name="Title 2"/>
          <p:cNvSpPr>
            <a:spLocks noGrp="1"/>
          </p:cNvSpPr>
          <p:nvPr>
            <p:ph type="title"/>
          </p:nvPr>
        </p:nvSpPr>
        <p:spPr/>
        <p:txBody>
          <a:bodyPr/>
          <a:lstStyle/>
          <a:p>
            <a:r>
              <a:rPr lang="en-US" noProof="0" dirty="0" smtClean="0"/>
              <a:t>Data Handling</a:t>
            </a:r>
            <a:endParaRPr lang="en-US" noProof="0" dirty="0"/>
          </a:p>
        </p:txBody>
      </p:sp>
    </p:spTree>
    <p:extLst>
      <p:ext uri="{BB962C8B-B14F-4D97-AF65-F5344CB8AC3E}">
        <p14:creationId xmlns:p14="http://schemas.microsoft.com/office/powerpoint/2010/main" val="247673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is-IS" dirty="0" smtClean="0"/>
              <a:t>Using Intermediate Table (e.g. PEPPOL)</a:t>
            </a:r>
          </a:p>
          <a:p>
            <a:pPr lvl="1"/>
            <a:r>
              <a:rPr lang="is-IS" dirty="0" smtClean="0"/>
              <a:t>Pre-Mapping Codeunit updates and adds entries the the intermediate table</a:t>
            </a:r>
          </a:p>
          <a:p>
            <a:pPr lvl="1"/>
            <a:r>
              <a:rPr lang="is-IS" dirty="0" smtClean="0"/>
              <a:t>Mapping Codeunit reads the intermediate table and inserts the data into the destination tables</a:t>
            </a:r>
          </a:p>
          <a:p>
            <a:pPr lvl="1"/>
            <a:r>
              <a:rPr lang="is-IS" dirty="0" smtClean="0"/>
              <a:t>Post-Mapping Codeunit validates the import</a:t>
            </a:r>
          </a:p>
          <a:p>
            <a:r>
              <a:rPr lang="is-IS" dirty="0" smtClean="0"/>
              <a:t>Using Destination Table (e.g. Bank Statement)</a:t>
            </a:r>
          </a:p>
          <a:p>
            <a:pPr lvl="1"/>
            <a:r>
              <a:rPr lang="is-IS" dirty="0" smtClean="0"/>
              <a:t>Pre-Mapping and Post-Mapping Codeunits not used</a:t>
            </a:r>
          </a:p>
          <a:p>
            <a:pPr lvl="0"/>
            <a:r>
              <a:rPr lang="is-IS" dirty="0" smtClean="0"/>
              <a:t>Basic rule – Use as needed</a:t>
            </a:r>
          </a:p>
        </p:txBody>
      </p:sp>
      <p:sp>
        <p:nvSpPr>
          <p:cNvPr id="3" name="Title 2"/>
          <p:cNvSpPr>
            <a:spLocks noGrp="1"/>
          </p:cNvSpPr>
          <p:nvPr>
            <p:ph type="title"/>
          </p:nvPr>
        </p:nvSpPr>
        <p:spPr/>
        <p:txBody>
          <a:bodyPr/>
          <a:lstStyle/>
          <a:p>
            <a:r>
              <a:rPr lang="is-IS" dirty="0" smtClean="0"/>
              <a:t>Field Mapping</a:t>
            </a:r>
            <a:endParaRPr lang="is-IS" dirty="0"/>
          </a:p>
        </p:txBody>
      </p:sp>
      <p:pic>
        <p:nvPicPr>
          <p:cNvPr id="5" name="Picture 4"/>
          <p:cNvPicPr>
            <a:picLocks noChangeAspect="1"/>
          </p:cNvPicPr>
          <p:nvPr/>
        </p:nvPicPr>
        <p:blipFill>
          <a:blip r:embed="rId3"/>
          <a:stretch>
            <a:fillRect/>
          </a:stretch>
        </p:blipFill>
        <p:spPr>
          <a:xfrm>
            <a:off x="0" y="2702615"/>
            <a:ext cx="12192000" cy="4121939"/>
          </a:xfrm>
          <a:prstGeom prst="rect">
            <a:avLst/>
          </a:prstGeom>
        </p:spPr>
      </p:pic>
    </p:spTree>
    <p:extLst>
      <p:ext uri="{BB962C8B-B14F-4D97-AF65-F5344CB8AC3E}">
        <p14:creationId xmlns:p14="http://schemas.microsoft.com/office/powerpoint/2010/main" val="3551136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t>Ask about what people would like to spend time on</a:t>
            </a:r>
            <a:endParaRPr lang="en-US" dirty="0"/>
          </a:p>
        </p:txBody>
      </p:sp>
    </p:spTree>
    <p:extLst>
      <p:ext uri="{BB962C8B-B14F-4D97-AF65-F5344CB8AC3E}">
        <p14:creationId xmlns:p14="http://schemas.microsoft.com/office/powerpoint/2010/main" val="2900256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Payment Export settings on Bank Account Card.  If not specified then </a:t>
            </a:r>
          </a:p>
          <a:p>
            <a:r>
              <a:rPr lang="en-US" dirty="0" err="1" smtClean="0"/>
              <a:t>Codeunit</a:t>
            </a:r>
            <a:r>
              <a:rPr lang="en-US" dirty="0" smtClean="0"/>
              <a:t> 1270, “Exp</a:t>
            </a:r>
            <a:r>
              <a:rPr lang="en-US" dirty="0"/>
              <a:t>. Launcher Gen. </a:t>
            </a:r>
            <a:r>
              <a:rPr lang="en-US" dirty="0" err="1"/>
              <a:t>Jnl</a:t>
            </a:r>
            <a:r>
              <a:rPr lang="en-US" dirty="0" smtClean="0"/>
              <a:t>.” is started.</a:t>
            </a:r>
          </a:p>
          <a:p>
            <a:endParaRPr lang="en-US" dirty="0"/>
          </a:p>
          <a:p>
            <a:r>
              <a:rPr lang="en-US" dirty="0" smtClean="0"/>
              <a:t>Gets Data Exch. Def. Code from Bank Export/Import Setup</a:t>
            </a:r>
          </a:p>
          <a:p>
            <a:r>
              <a:rPr lang="en-US" dirty="0" smtClean="0"/>
              <a:t>Creates new Credit Transfer Register</a:t>
            </a:r>
          </a:p>
          <a:p>
            <a:endParaRPr lang="en-US" dirty="0"/>
          </a:p>
          <a:p>
            <a:r>
              <a:rPr lang="en-US" dirty="0" smtClean="0"/>
              <a:t>Executes “Data Handling </a:t>
            </a:r>
            <a:r>
              <a:rPr lang="en-US" dirty="0" err="1" smtClean="0"/>
              <a:t>Codeunit</a:t>
            </a:r>
            <a:r>
              <a:rPr lang="en-US" dirty="0" smtClean="0"/>
              <a:t>” – none</a:t>
            </a:r>
          </a:p>
          <a:p>
            <a:r>
              <a:rPr lang="en-US" dirty="0" smtClean="0"/>
              <a:t>Executes “Validation </a:t>
            </a:r>
            <a:r>
              <a:rPr lang="en-US" dirty="0" err="1" smtClean="0"/>
              <a:t>Codeunit</a:t>
            </a:r>
            <a:r>
              <a:rPr lang="en-US" dirty="0" smtClean="0"/>
              <a:t>” – none</a:t>
            </a:r>
          </a:p>
          <a:p>
            <a:r>
              <a:rPr lang="en-US" dirty="0" smtClean="0"/>
              <a:t>Creates Data Exch. Record via </a:t>
            </a:r>
            <a:r>
              <a:rPr lang="en-US" dirty="0" err="1" smtClean="0"/>
              <a:t>Codeunit</a:t>
            </a:r>
            <a:r>
              <a:rPr lang="en-US" dirty="0" smtClean="0"/>
              <a:t> 1210</a:t>
            </a:r>
          </a:p>
          <a:p>
            <a:r>
              <a:rPr lang="en-US" dirty="0" smtClean="0"/>
              <a:t>Updates all G/L lines with that Data Exch. Entry No.</a:t>
            </a:r>
          </a:p>
          <a:p>
            <a:endParaRPr lang="en-US" dirty="0"/>
          </a:p>
          <a:p>
            <a:r>
              <a:rPr lang="en-US" dirty="0" smtClean="0"/>
              <a:t>Starts </a:t>
            </a:r>
            <a:r>
              <a:rPr lang="en-US" dirty="0" err="1" smtClean="0"/>
              <a:t>DataExch.ExportFromDataExch</a:t>
            </a:r>
            <a:endParaRPr lang="en-US" dirty="0" smtClean="0"/>
          </a:p>
          <a:p>
            <a:endParaRPr lang="en-US" dirty="0" smtClean="0"/>
          </a:p>
          <a:p>
            <a:endParaRPr lang="en-US" dirty="0" smtClean="0"/>
          </a:p>
        </p:txBody>
      </p:sp>
      <p:sp>
        <p:nvSpPr>
          <p:cNvPr id="3" name="Title 2"/>
          <p:cNvSpPr>
            <a:spLocks noGrp="1"/>
          </p:cNvSpPr>
          <p:nvPr>
            <p:ph type="title"/>
          </p:nvPr>
        </p:nvSpPr>
        <p:spPr/>
        <p:txBody>
          <a:bodyPr/>
          <a:lstStyle/>
          <a:p>
            <a:r>
              <a:rPr lang="en-US" dirty="0" smtClean="0"/>
              <a:t>Payment Export</a:t>
            </a:r>
            <a:endParaRPr lang="en-US" dirty="0"/>
          </a:p>
        </p:txBody>
      </p:sp>
    </p:spTree>
    <p:extLst>
      <p:ext uri="{BB962C8B-B14F-4D97-AF65-F5344CB8AC3E}">
        <p14:creationId xmlns:p14="http://schemas.microsoft.com/office/powerpoint/2010/main" val="14646627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Tests for Mapping </a:t>
            </a:r>
            <a:r>
              <a:rPr lang="en-US" dirty="0" err="1" smtClean="0"/>
              <a:t>Codeunit</a:t>
            </a:r>
            <a:endParaRPr lang="en-US" dirty="0" smtClean="0"/>
          </a:p>
          <a:p>
            <a:r>
              <a:rPr lang="en-US" dirty="0" smtClean="0"/>
              <a:t>Starts Pre-Mapping </a:t>
            </a:r>
            <a:r>
              <a:rPr lang="en-US" dirty="0" err="1" smtClean="0"/>
              <a:t>Codeunit</a:t>
            </a:r>
            <a:r>
              <a:rPr lang="en-US" dirty="0" smtClean="0"/>
              <a:t> 1283 – </a:t>
            </a:r>
            <a:r>
              <a:rPr lang="en-US" dirty="0" err="1" smtClean="0"/>
              <a:t>FillExportBuffer</a:t>
            </a:r>
            <a:r>
              <a:rPr lang="en-US" dirty="0" smtClean="0"/>
              <a:t> (1226)</a:t>
            </a:r>
          </a:p>
          <a:p>
            <a:r>
              <a:rPr lang="en-US" dirty="0" smtClean="0"/>
              <a:t>Starts Mapping </a:t>
            </a:r>
            <a:r>
              <a:rPr lang="en-US" dirty="0" err="1" smtClean="0"/>
              <a:t>Codeunit</a:t>
            </a:r>
            <a:r>
              <a:rPr lang="en-US" dirty="0" smtClean="0"/>
              <a:t> 1274 – Copy data to Field table (1221)</a:t>
            </a:r>
          </a:p>
          <a:p>
            <a:r>
              <a:rPr lang="en-US" dirty="0" smtClean="0"/>
              <a:t>Starts Post-Mapping </a:t>
            </a:r>
            <a:r>
              <a:rPr lang="en-US" dirty="0" err="1" smtClean="0"/>
              <a:t>Codeunit</a:t>
            </a:r>
            <a:r>
              <a:rPr lang="en-US" dirty="0" smtClean="0"/>
              <a:t> 1275 – Creates </a:t>
            </a:r>
            <a:r>
              <a:rPr lang="en-US" dirty="0" err="1" smtClean="0"/>
              <a:t>CreditTransFerEntries</a:t>
            </a:r>
            <a:endParaRPr lang="en-US" dirty="0" smtClean="0"/>
          </a:p>
          <a:p>
            <a:r>
              <a:rPr lang="en-US" dirty="0" smtClean="0"/>
              <a:t>Starts Writing </a:t>
            </a:r>
            <a:r>
              <a:rPr lang="en-US" dirty="0" err="1" smtClean="0"/>
              <a:t>Codeunit</a:t>
            </a:r>
            <a:r>
              <a:rPr lang="en-US" dirty="0" smtClean="0"/>
              <a:t> – 85008 – Creates the Xml based on Fields (1221) – </a:t>
            </a:r>
            <a:r>
              <a:rPr lang="en-US" dirty="0" err="1" smtClean="0"/>
              <a:t>xmlport</a:t>
            </a:r>
            <a:r>
              <a:rPr lang="en-US" dirty="0" smtClean="0"/>
              <a:t> 85000</a:t>
            </a:r>
          </a:p>
          <a:p>
            <a:endParaRPr lang="en-US" dirty="0" smtClean="0"/>
          </a:p>
          <a:p>
            <a:r>
              <a:rPr lang="en-US" dirty="0" smtClean="0"/>
              <a:t>Xml is now in “File Content” BLOB on table 1220</a:t>
            </a:r>
          </a:p>
          <a:p>
            <a:endParaRPr lang="en-US" dirty="0"/>
          </a:p>
          <a:p>
            <a:r>
              <a:rPr lang="en-US" dirty="0" smtClean="0"/>
              <a:t>Starts Ext. Data Handling </a:t>
            </a:r>
            <a:r>
              <a:rPr lang="en-US" dirty="0" err="1" smtClean="0"/>
              <a:t>Codeunit</a:t>
            </a:r>
            <a:r>
              <a:rPr lang="en-US" dirty="0" smtClean="0"/>
              <a:t> – 85009 – writes the Xml to a Web Service.</a:t>
            </a:r>
          </a:p>
          <a:p>
            <a:endParaRPr lang="en-US" dirty="0" smtClean="0"/>
          </a:p>
          <a:p>
            <a:r>
              <a:rPr lang="en-US" dirty="0" smtClean="0"/>
              <a:t>Starts User Feedback </a:t>
            </a:r>
            <a:r>
              <a:rPr lang="en-US" dirty="0" err="1" smtClean="0"/>
              <a:t>Codeunit</a:t>
            </a:r>
            <a:r>
              <a:rPr lang="en-US" dirty="0" smtClean="0"/>
              <a:t> – 0 </a:t>
            </a:r>
          </a:p>
          <a:p>
            <a:endParaRPr lang="en-US" dirty="0"/>
          </a:p>
        </p:txBody>
      </p:sp>
      <p:sp>
        <p:nvSpPr>
          <p:cNvPr id="3" name="Title 2"/>
          <p:cNvSpPr>
            <a:spLocks noGrp="1"/>
          </p:cNvSpPr>
          <p:nvPr>
            <p:ph type="title"/>
          </p:nvPr>
        </p:nvSpPr>
        <p:spPr/>
        <p:txBody>
          <a:bodyPr>
            <a:normAutofit fontScale="90000"/>
          </a:bodyPr>
          <a:lstStyle/>
          <a:p>
            <a:r>
              <a:rPr lang="en-US" dirty="0" err="1"/>
              <a:t>DataExch.ExportFromDataExch</a:t>
            </a:r>
            <a:r>
              <a:rPr lang="en-US" dirty="0"/>
              <a:t/>
            </a:r>
            <a:br>
              <a:rPr lang="en-US" dirty="0"/>
            </a:br>
            <a:endParaRPr lang="en-US" dirty="0"/>
          </a:p>
        </p:txBody>
      </p:sp>
    </p:spTree>
    <p:extLst>
      <p:ext uri="{BB962C8B-B14F-4D97-AF65-F5344CB8AC3E}">
        <p14:creationId xmlns:p14="http://schemas.microsoft.com/office/powerpoint/2010/main" val="411925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Codeunit</a:t>
            </a:r>
            <a:r>
              <a:rPr lang="en-US" dirty="0" smtClean="0"/>
              <a:t> 85203.  Copy of 203 with two changes</a:t>
            </a:r>
          </a:p>
          <a:p>
            <a:pPr marL="342900" indent="-342900">
              <a:buFont typeface="Arial" panose="020B0604020202020204" pitchFamily="34" charset="0"/>
              <a:buChar char="•"/>
            </a:pPr>
            <a:r>
              <a:rPr lang="en-US" dirty="0" smtClean="0"/>
              <a:t>Can select to use the node name as value (useful for </a:t>
            </a:r>
            <a:r>
              <a:rPr lang="en-US" dirty="0" err="1" smtClean="0"/>
              <a:t>Json</a:t>
            </a:r>
            <a:r>
              <a:rPr lang="en-US" dirty="0" smtClean="0"/>
              <a:t> Currency Stream)</a:t>
            </a:r>
          </a:p>
          <a:p>
            <a:pPr marL="342900" indent="-342900">
              <a:buFont typeface="Arial" panose="020B0604020202020204" pitchFamily="34" charset="0"/>
              <a:buChar char="•"/>
            </a:pPr>
            <a:r>
              <a:rPr lang="en-US" dirty="0" smtClean="0"/>
              <a:t>Can have multiple fields with the same note path (can have multiple mappings of the same data)</a:t>
            </a:r>
          </a:p>
          <a:p>
            <a:pPr marL="342900" indent="-342900">
              <a:buFont typeface="Arial" panose="020B0604020202020204" pitchFamily="34" charset="0"/>
              <a:buChar char="•"/>
            </a:pPr>
            <a:endParaRPr lang="en-US" dirty="0"/>
          </a:p>
          <a:p>
            <a:r>
              <a:rPr lang="en-US" dirty="0" err="1" smtClean="0"/>
              <a:t>Codeunit</a:t>
            </a:r>
            <a:r>
              <a:rPr lang="en-US" dirty="0" smtClean="0"/>
              <a:t> 89341</a:t>
            </a:r>
          </a:p>
          <a:p>
            <a:pPr marL="342900" indent="-342900">
              <a:buFont typeface="Arial" panose="020B0604020202020204" pitchFamily="34" charset="0"/>
              <a:buChar char="•"/>
            </a:pPr>
            <a:r>
              <a:rPr lang="en-US" dirty="0" smtClean="0"/>
              <a:t>Can import flat files for multiple line definitions and supports different </a:t>
            </a:r>
            <a:r>
              <a:rPr lang="en-US" dirty="0" err="1" smtClean="0"/>
              <a:t>textencoding</a:t>
            </a:r>
            <a:endParaRPr lang="en-US" dirty="0" smtClean="0"/>
          </a:p>
          <a:p>
            <a:pPr marL="342900" indent="-342900">
              <a:buFont typeface="Arial" panose="020B0604020202020204" pitchFamily="34" charset="0"/>
              <a:buChar char="•"/>
            </a:pPr>
            <a:endParaRPr lang="en-US" dirty="0"/>
          </a:p>
          <a:p>
            <a:r>
              <a:rPr lang="en-US" dirty="0" err="1" smtClean="0"/>
              <a:t>Codeunit</a:t>
            </a:r>
            <a:r>
              <a:rPr lang="en-US" dirty="0" smtClean="0"/>
              <a:t> 85037</a:t>
            </a:r>
          </a:p>
          <a:p>
            <a:pPr marL="342900" indent="-342900">
              <a:buFont typeface="Arial" panose="020B0604020202020204" pitchFamily="34" charset="0"/>
              <a:buChar char="•"/>
            </a:pPr>
            <a:r>
              <a:rPr lang="en-US" dirty="0" smtClean="0"/>
              <a:t>Can read XSLX (Excel Xml Documents)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is-IS" dirty="0">
                <a:hlinkClick r:id="rId2"/>
              </a:rPr>
              <a:t>40,762516, -73,974190</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smtClean="0"/>
              <a:t>Added import functions</a:t>
            </a:r>
            <a:endParaRPr lang="en-US" dirty="0"/>
          </a:p>
        </p:txBody>
      </p:sp>
    </p:spTree>
    <p:extLst>
      <p:ext uri="{BB962C8B-B14F-4D97-AF65-F5344CB8AC3E}">
        <p14:creationId xmlns:p14="http://schemas.microsoft.com/office/powerpoint/2010/main" val="1380676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8159" y="1003533"/>
            <a:ext cx="3723468" cy="5211762"/>
          </a:xfrm>
        </p:spPr>
      </p:pic>
      <p:sp>
        <p:nvSpPr>
          <p:cNvPr id="3" name="Title 2"/>
          <p:cNvSpPr>
            <a:spLocks noGrp="1"/>
          </p:cNvSpPr>
          <p:nvPr>
            <p:ph type="title"/>
          </p:nvPr>
        </p:nvSpPr>
        <p:spPr/>
        <p:txBody>
          <a:bodyPr/>
          <a:lstStyle/>
          <a:p>
            <a:r>
              <a:rPr lang="nl-BE" dirty="0"/>
              <a:t>About me</a:t>
            </a:r>
          </a:p>
        </p:txBody>
      </p:sp>
      <p:pic>
        <p:nvPicPr>
          <p:cNvPr id="1026" name="Picture 2" descr="MVP_FullColor_Fo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728" y="3456887"/>
            <a:ext cx="912019" cy="143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descr="adp-credentials-core-devel-na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3848" y="3503846"/>
            <a:ext cx="3972443" cy="139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091627" y="1087800"/>
            <a:ext cx="7901936" cy="2677656"/>
          </a:xfrm>
          <a:prstGeom prst="rect">
            <a:avLst/>
          </a:prstGeom>
        </p:spPr>
        <p:txBody>
          <a:bodyPr wrap="square">
            <a:spAutoFit/>
          </a:bodyPr>
          <a:lstStyle/>
          <a:p>
            <a:r>
              <a:rPr lang="is-IS" sz="2400" b="1" dirty="0">
                <a:solidFill>
                  <a:prstClr val="black"/>
                </a:solidFill>
                <a:latin typeface="Calibri" panose="020F0502020204030204" pitchFamily="34" charset="0"/>
              </a:rPr>
              <a:t>Gunnar </a:t>
            </a:r>
            <a:r>
              <a:rPr lang="is-IS" sz="2400" b="1" dirty="0" smtClean="0">
                <a:solidFill>
                  <a:prstClr val="black"/>
                </a:solidFill>
                <a:latin typeface="Calibri" panose="020F0502020204030204" pitchFamily="34" charset="0"/>
              </a:rPr>
              <a:t>Thor </a:t>
            </a:r>
            <a:r>
              <a:rPr lang="is-IS" sz="2400" b="1" dirty="0">
                <a:solidFill>
                  <a:prstClr val="black"/>
                </a:solidFill>
                <a:latin typeface="Calibri" panose="020F0502020204030204" pitchFamily="34" charset="0"/>
              </a:rPr>
              <a:t>Gestsson</a:t>
            </a:r>
          </a:p>
          <a:p>
            <a:r>
              <a:rPr lang="en-US" sz="2400" dirty="0">
                <a:solidFill>
                  <a:prstClr val="black"/>
                </a:solidFill>
                <a:latin typeface="Calibri" panose="020F0502020204030204" pitchFamily="34" charset="0"/>
              </a:rPr>
              <a:t>Microsoft Dynamics NAV Architect @ Advania</a:t>
            </a:r>
          </a:p>
          <a:p>
            <a:r>
              <a:rPr lang="is-IS" sz="2400" dirty="0">
                <a:solidFill>
                  <a:prstClr val="black"/>
                </a:solidFill>
                <a:latin typeface="Calibri" panose="020F0502020204030204" pitchFamily="34" charset="0"/>
              </a:rPr>
              <a:t>Microsoft MVP</a:t>
            </a:r>
          </a:p>
          <a:p>
            <a:endParaRPr lang="is-IS" sz="2400" dirty="0">
              <a:solidFill>
                <a:prstClr val="black"/>
              </a:solidFill>
              <a:latin typeface="Calibri" panose="020F0502020204030204" pitchFamily="34" charset="0"/>
            </a:endParaRPr>
          </a:p>
          <a:p>
            <a:r>
              <a:rPr lang="is-IS" sz="2400" u="sng" dirty="0">
                <a:solidFill>
                  <a:srgbClr val="0563C1"/>
                </a:solidFill>
                <a:latin typeface="Times New Roman" panose="02020603050405020304" pitchFamily="18" charset="0"/>
                <a:hlinkClick r:id="rId5"/>
              </a:rPr>
              <a:t>gunnar@dynamics.is</a:t>
            </a:r>
            <a:r>
              <a:rPr lang="is-IS" sz="2400" dirty="0">
                <a:solidFill>
                  <a:prstClr val="black"/>
                </a:solidFill>
                <a:latin typeface="Calibri" panose="020F0502020204030204" pitchFamily="34" charset="0"/>
                <a:hlinkClick r:id="rId5"/>
              </a:rPr>
              <a:t> | </a:t>
            </a:r>
            <a:r>
              <a:rPr lang="is-IS" sz="2400" u="sng" dirty="0">
                <a:solidFill>
                  <a:srgbClr val="0563C1"/>
                </a:solidFill>
                <a:latin typeface="Times New Roman" panose="02020603050405020304" pitchFamily="18" charset="0"/>
                <a:hlinkClick r:id="rId6"/>
              </a:rPr>
              <a:t>dynamics.is | objects4nav.com</a:t>
            </a:r>
          </a:p>
          <a:p>
            <a:endParaRPr lang="is-IS" sz="2400" dirty="0">
              <a:solidFill>
                <a:prstClr val="black"/>
              </a:solidFill>
              <a:latin typeface="Times New Roman" panose="02020603050405020304" pitchFamily="18" charset="0"/>
              <a:hlinkClick r:id="rId6"/>
            </a:endParaRPr>
          </a:p>
          <a:p>
            <a:endParaRPr lang="is-IS" sz="2400" dirty="0">
              <a:latin typeface="Times New Roman" panose="02020603050405020304" pitchFamily="18" charset="0"/>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6075" y="3609414"/>
            <a:ext cx="2261460" cy="1076886"/>
          </a:xfrm>
          <a:prstGeom prst="rect">
            <a:avLst/>
          </a:prstGeom>
        </p:spPr>
      </p:pic>
    </p:spTree>
    <p:extLst>
      <p:ext uri="{BB962C8B-B14F-4D97-AF65-F5344CB8AC3E}">
        <p14:creationId xmlns:p14="http://schemas.microsoft.com/office/powerpoint/2010/main" val="168910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x-none" dirty="0">
                <a:hlinkClick r:id="rId3"/>
              </a:rPr>
              <a:t>http://www.apilayer.net/api/live?access_key=09f219a816ccc41ce2158bcf9277c477</a:t>
            </a:r>
            <a:endParaRPr lang="x-none" dirty="0"/>
          </a:p>
          <a:p>
            <a:endParaRPr lang="en-US" dirty="0" smtClean="0"/>
          </a:p>
          <a:p>
            <a:r>
              <a:rPr lang="en-US" dirty="0" smtClean="0"/>
              <a:t>Add new field “Use Name as Value” to tables 1223 and 1265 and page 1216 and 1265.</a:t>
            </a:r>
          </a:p>
          <a:p>
            <a:r>
              <a:rPr lang="en-US" dirty="0" smtClean="0"/>
              <a:t>This field is used in import </a:t>
            </a:r>
            <a:r>
              <a:rPr lang="en-US" dirty="0" err="1" smtClean="0"/>
              <a:t>Codeunit</a:t>
            </a:r>
            <a:r>
              <a:rPr lang="en-US" dirty="0" smtClean="0"/>
              <a:t> 85203</a:t>
            </a:r>
          </a:p>
          <a:p>
            <a:r>
              <a:rPr lang="en-US" dirty="0" smtClean="0"/>
              <a:t>The mirroring between the buffer (1265) and the Column Def. (1223) is handled with events in </a:t>
            </a:r>
            <a:r>
              <a:rPr lang="en-US" dirty="0" err="1" smtClean="0"/>
              <a:t>Codeunit</a:t>
            </a:r>
            <a:r>
              <a:rPr lang="en-US" dirty="0" smtClean="0"/>
              <a:t> 89204 (note a </a:t>
            </a:r>
            <a:r>
              <a:rPr lang="en-US" dirty="0" err="1" smtClean="0"/>
              <a:t>bugfix</a:t>
            </a:r>
            <a:r>
              <a:rPr lang="en-US" dirty="0" smtClean="0"/>
              <a:t> in </a:t>
            </a:r>
            <a:r>
              <a:rPr lang="en-US" dirty="0" err="1" smtClean="0"/>
              <a:t>Codeunit</a:t>
            </a:r>
            <a:r>
              <a:rPr lang="en-US" dirty="0" smtClean="0"/>
              <a:t> 1225).</a:t>
            </a:r>
          </a:p>
          <a:p>
            <a:endParaRPr lang="en-US" dirty="0"/>
          </a:p>
          <a:p>
            <a:r>
              <a:rPr lang="en-US" dirty="0" smtClean="0"/>
              <a:t>Create the Currency Exchange Rate Service and add the </a:t>
            </a:r>
            <a:r>
              <a:rPr lang="en-US" dirty="0" err="1" smtClean="0"/>
              <a:t>Url</a:t>
            </a:r>
            <a:r>
              <a:rPr lang="en-US" dirty="0" smtClean="0"/>
              <a:t>.</a:t>
            </a:r>
          </a:p>
          <a:p>
            <a:endParaRPr lang="en-US" dirty="0" smtClean="0"/>
          </a:p>
          <a:p>
            <a:endParaRPr lang="en-US" dirty="0"/>
          </a:p>
          <a:p>
            <a:endParaRPr lang="en-US" dirty="0" smtClean="0"/>
          </a:p>
          <a:p>
            <a:endParaRPr lang="en-US" dirty="0"/>
          </a:p>
          <a:p>
            <a:endParaRPr lang="en-US" dirty="0" smtClean="0"/>
          </a:p>
          <a:p>
            <a:endParaRPr lang="en-US" dirty="0"/>
          </a:p>
          <a:p>
            <a:r>
              <a:rPr lang="en-US" dirty="0" smtClean="0"/>
              <a:t>Edit the Data Definition to change the import </a:t>
            </a:r>
            <a:r>
              <a:rPr lang="en-US" dirty="0" err="1" smtClean="0"/>
              <a:t>Codeunit</a:t>
            </a:r>
            <a:r>
              <a:rPr lang="en-US" dirty="0" smtClean="0"/>
              <a:t> and set as </a:t>
            </a:r>
            <a:r>
              <a:rPr lang="en-US" dirty="0" err="1" smtClean="0"/>
              <a:t>Json</a:t>
            </a:r>
            <a:r>
              <a:rPr lang="en-US" dirty="0" smtClean="0"/>
              <a:t>.</a:t>
            </a:r>
          </a:p>
        </p:txBody>
      </p:sp>
      <p:sp>
        <p:nvSpPr>
          <p:cNvPr id="3" name="Title 2"/>
          <p:cNvSpPr>
            <a:spLocks noGrp="1"/>
          </p:cNvSpPr>
          <p:nvPr>
            <p:ph type="title"/>
          </p:nvPr>
        </p:nvSpPr>
        <p:spPr/>
        <p:txBody>
          <a:bodyPr/>
          <a:lstStyle/>
          <a:p>
            <a:r>
              <a:rPr lang="en-US" dirty="0" smtClean="0"/>
              <a:t>Currency Import</a:t>
            </a:r>
            <a:endParaRPr lang="en-US" dirty="0"/>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71" y="3883722"/>
            <a:ext cx="8058729" cy="2102680"/>
          </a:xfrm>
          <a:prstGeom prst="rect">
            <a:avLst/>
          </a:prstGeom>
        </p:spPr>
      </p:pic>
    </p:spTree>
    <p:extLst>
      <p:ext uri="{BB962C8B-B14F-4D97-AF65-F5344CB8AC3E}">
        <p14:creationId xmlns:p14="http://schemas.microsoft.com/office/powerpoint/2010/main" val="2830402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Url</a:t>
            </a:r>
            <a:r>
              <a:rPr lang="en-US" dirty="0" smtClean="0"/>
              <a:t> := </a:t>
            </a:r>
          </a:p>
          <a:p>
            <a:pPr indent="-114300"/>
            <a:r>
              <a:rPr lang="en-US" dirty="0"/>
              <a:t> STRSUBSTNO</a:t>
            </a:r>
            <a:r>
              <a:rPr lang="en-US" dirty="0" smtClean="0"/>
              <a:t>(</a:t>
            </a:r>
          </a:p>
          <a:p>
            <a:pPr marL="228600" lvl="1" indent="0">
              <a:buNone/>
            </a:pPr>
            <a:r>
              <a:rPr lang="en-US" dirty="0" smtClean="0"/>
              <a:t>http</a:t>
            </a:r>
            <a:r>
              <a:rPr lang="en-US" dirty="0"/>
              <a:t>://graphical.weather.gov/xml/sample_products/browser_interface/ndfdXMLclient.php?lat=%1&amp;lon=%2&amp;product=time-series&amp;begin=%3&amp;end=%4&amp;maxt=maxt&amp;mint=mint',</a:t>
            </a:r>
          </a:p>
          <a:p>
            <a:pPr marL="228600" lvl="1" indent="0">
              <a:buNone/>
            </a:pPr>
            <a:r>
              <a:rPr lang="en-US" dirty="0"/>
              <a:t>      FORMAT(Latitude,0,9),</a:t>
            </a:r>
          </a:p>
          <a:p>
            <a:pPr marL="228600" lvl="1" indent="0">
              <a:buNone/>
            </a:pPr>
            <a:r>
              <a:rPr lang="en-US" dirty="0"/>
              <a:t>      FORMAT(Longitude,0,9),</a:t>
            </a:r>
          </a:p>
          <a:p>
            <a:pPr marL="228600" lvl="1" indent="0">
              <a:buNone/>
            </a:pPr>
            <a:r>
              <a:rPr lang="en-US" dirty="0"/>
              <a:t>      FORMAT("Start Date &amp; Time",0,'&lt;Year4&gt;-&lt;Month,2&gt;-&lt;Day,2&gt;T&lt;Hours24,2&gt;:&lt;Minutes,2&gt;:&lt;Seconds,2&gt;'),</a:t>
            </a:r>
          </a:p>
          <a:p>
            <a:pPr marL="228600" lvl="1" indent="0">
              <a:buNone/>
            </a:pPr>
            <a:r>
              <a:rPr lang="en-US" dirty="0"/>
              <a:t>      FORMAT("End Date &amp; Time",0,'&lt;Year4&gt;-&lt;Month,2&gt;-&lt;Day,2&gt;T&lt;Hours24,2&gt;:&lt;Minutes,2&gt;:&lt;Seconds,2&gt;')</a:t>
            </a:r>
          </a:p>
          <a:p>
            <a:pPr marL="228600" lvl="1" indent="0">
              <a:buNone/>
            </a:pPr>
            <a:r>
              <a:rPr lang="en-US" dirty="0"/>
              <a:t>      </a:t>
            </a:r>
            <a:r>
              <a:rPr lang="en-US" dirty="0" smtClean="0"/>
              <a:t>);</a:t>
            </a:r>
          </a:p>
          <a:p>
            <a:pPr marL="228600" lvl="1" indent="0">
              <a:buNone/>
            </a:pPr>
            <a:endParaRPr lang="en-US" dirty="0"/>
          </a:p>
          <a:p>
            <a:pPr marL="228600" lvl="1" indent="0">
              <a:buNone/>
            </a:pPr>
            <a:endParaRPr lang="en-US" dirty="0"/>
          </a:p>
        </p:txBody>
      </p:sp>
      <p:sp>
        <p:nvSpPr>
          <p:cNvPr id="3" name="Title 2"/>
          <p:cNvSpPr>
            <a:spLocks noGrp="1"/>
          </p:cNvSpPr>
          <p:nvPr>
            <p:ph type="title"/>
          </p:nvPr>
        </p:nvSpPr>
        <p:spPr/>
        <p:txBody>
          <a:bodyPr/>
          <a:lstStyle/>
          <a:p>
            <a:r>
              <a:rPr lang="en-US" dirty="0" smtClean="0"/>
              <a:t>Exercise: Weather Forecast Solution</a:t>
            </a:r>
            <a:endParaRPr lang="en-US" dirty="0"/>
          </a:p>
        </p:txBody>
      </p:sp>
    </p:spTree>
    <p:extLst>
      <p:ext uri="{BB962C8B-B14F-4D97-AF65-F5344CB8AC3E}">
        <p14:creationId xmlns:p14="http://schemas.microsoft.com/office/powerpoint/2010/main" val="1742798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Tables:</a:t>
            </a:r>
          </a:p>
          <a:p>
            <a:r>
              <a:rPr lang="en-US" dirty="0"/>
              <a:t>	</a:t>
            </a:r>
            <a:r>
              <a:rPr lang="en-US" dirty="0" smtClean="0"/>
              <a:t>81000 – Weather Forecast Request</a:t>
            </a:r>
          </a:p>
          <a:p>
            <a:r>
              <a:rPr lang="en-US" dirty="0" smtClean="0"/>
              <a:t>	</a:t>
            </a:r>
            <a:r>
              <a:rPr lang="en-US" dirty="0"/>
              <a:t>	</a:t>
            </a:r>
            <a:r>
              <a:rPr lang="en-US" dirty="0" smtClean="0"/>
              <a:t>		for date &amp; time, location and result</a:t>
            </a:r>
          </a:p>
          <a:p>
            <a:r>
              <a:rPr lang="en-US" dirty="0"/>
              <a:t>	</a:t>
            </a:r>
            <a:r>
              <a:rPr lang="en-US" dirty="0" smtClean="0"/>
              <a:t>81001 – Weather </a:t>
            </a:r>
            <a:r>
              <a:rPr lang="en-US" dirty="0" err="1" smtClean="0"/>
              <a:t>Forecase</a:t>
            </a:r>
            <a:r>
              <a:rPr lang="en-US" dirty="0" smtClean="0"/>
              <a:t> Buffer </a:t>
            </a:r>
          </a:p>
          <a:p>
            <a:r>
              <a:rPr lang="en-US" dirty="0"/>
              <a:t>	</a:t>
            </a:r>
            <a:r>
              <a:rPr lang="en-US" dirty="0" smtClean="0"/>
              <a:t>			for mapping the intermediate fields</a:t>
            </a:r>
          </a:p>
          <a:p>
            <a:r>
              <a:rPr lang="en-US" dirty="0" err="1" smtClean="0"/>
              <a:t>Codeunits</a:t>
            </a:r>
            <a:r>
              <a:rPr lang="en-US" dirty="0" smtClean="0"/>
              <a:t>:</a:t>
            </a:r>
          </a:p>
          <a:p>
            <a:r>
              <a:rPr lang="en-US" dirty="0"/>
              <a:t>	</a:t>
            </a:r>
            <a:r>
              <a:rPr lang="en-US" dirty="0" smtClean="0"/>
              <a:t>81000 – Weather </a:t>
            </a:r>
            <a:r>
              <a:rPr lang="en-US" dirty="0" err="1" smtClean="0"/>
              <a:t>Forcase</a:t>
            </a:r>
            <a:r>
              <a:rPr lang="en-US" dirty="0" smtClean="0"/>
              <a:t> Management</a:t>
            </a:r>
          </a:p>
          <a:p>
            <a:r>
              <a:rPr lang="en-US" dirty="0"/>
              <a:t>	</a:t>
            </a:r>
            <a:r>
              <a:rPr lang="en-US" dirty="0" smtClean="0"/>
              <a:t>			functions to get location and execute the Data Exchange</a:t>
            </a:r>
          </a:p>
          <a:p>
            <a:r>
              <a:rPr lang="en-US" dirty="0"/>
              <a:t>	</a:t>
            </a:r>
            <a:r>
              <a:rPr lang="en-US" dirty="0" smtClean="0"/>
              <a:t>81001 – Download from web service to Data Exchange</a:t>
            </a:r>
          </a:p>
          <a:p>
            <a:r>
              <a:rPr lang="en-US" dirty="0"/>
              <a:t>	</a:t>
            </a:r>
            <a:r>
              <a:rPr lang="en-US" dirty="0" smtClean="0"/>
              <a:t>81002 – Transformation Rule to convert Fahrenheit to Celsius</a:t>
            </a:r>
          </a:p>
          <a:p>
            <a:r>
              <a:rPr lang="en-US" dirty="0" smtClean="0"/>
              <a:t>Pages:</a:t>
            </a:r>
          </a:p>
          <a:p>
            <a:r>
              <a:rPr lang="en-US" dirty="0"/>
              <a:t>	</a:t>
            </a:r>
            <a:r>
              <a:rPr lang="en-US" dirty="0" smtClean="0"/>
              <a:t>81000 – List page for table 81000.  </a:t>
            </a:r>
          </a:p>
          <a:p>
            <a:r>
              <a:rPr lang="en-US" dirty="0"/>
              <a:t>	</a:t>
            </a:r>
            <a:r>
              <a:rPr lang="en-US" dirty="0" smtClean="0"/>
              <a:t>			access to actions to get location and download weather forecast</a:t>
            </a:r>
          </a:p>
          <a:p>
            <a:r>
              <a:rPr lang="en-US" dirty="0"/>
              <a:t>	</a:t>
            </a:r>
            <a:r>
              <a:rPr lang="en-US" dirty="0" smtClean="0"/>
              <a:t>88806 – Get location from location service (or manual if not enabled)</a:t>
            </a:r>
            <a:endParaRPr lang="en-US" dirty="0"/>
          </a:p>
        </p:txBody>
      </p:sp>
      <p:sp>
        <p:nvSpPr>
          <p:cNvPr id="3" name="Title 2"/>
          <p:cNvSpPr>
            <a:spLocks noGrp="1"/>
          </p:cNvSpPr>
          <p:nvPr>
            <p:ph type="title"/>
          </p:nvPr>
        </p:nvSpPr>
        <p:spPr/>
        <p:txBody>
          <a:bodyPr/>
          <a:lstStyle/>
          <a:p>
            <a:r>
              <a:rPr lang="en-US" dirty="0" smtClean="0"/>
              <a:t>Objects: Weather Forecast Solution</a:t>
            </a:r>
            <a:endParaRPr lang="en-US" dirty="0"/>
          </a:p>
        </p:txBody>
      </p:sp>
    </p:spTree>
    <p:extLst>
      <p:ext uri="{BB962C8B-B14F-4D97-AF65-F5344CB8AC3E}">
        <p14:creationId xmlns:p14="http://schemas.microsoft.com/office/powerpoint/2010/main" val="598466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600" noProof="0" dirty="0" smtClean="0"/>
              <a:t>Data Exchange Framework</a:t>
            </a:r>
          </a:p>
          <a:p>
            <a:pPr lvl="1"/>
            <a:r>
              <a:rPr lang="en-US" sz="3600" noProof="0" dirty="0"/>
              <a:t>Overview</a:t>
            </a:r>
          </a:p>
          <a:p>
            <a:pPr lvl="1"/>
            <a:r>
              <a:rPr lang="en-US" sz="3600" noProof="0" dirty="0" smtClean="0"/>
              <a:t>Process Definition</a:t>
            </a:r>
          </a:p>
          <a:p>
            <a:pPr lvl="1"/>
            <a:r>
              <a:rPr lang="en-US" sz="3600" noProof="0" dirty="0" smtClean="0"/>
              <a:t>Line Definition</a:t>
            </a:r>
          </a:p>
          <a:p>
            <a:pPr lvl="1"/>
            <a:r>
              <a:rPr lang="en-US" sz="3600" noProof="0" dirty="0" smtClean="0"/>
              <a:t>Column Definition</a:t>
            </a:r>
          </a:p>
          <a:p>
            <a:pPr lvl="1"/>
            <a:r>
              <a:rPr lang="en-US" sz="3600" noProof="0" dirty="0" smtClean="0"/>
              <a:t>Field Mapping</a:t>
            </a:r>
            <a:endParaRPr lang="en-US" sz="3600" noProof="0" dirty="0"/>
          </a:p>
          <a:p>
            <a:r>
              <a:rPr lang="en-US" sz="3600" noProof="0" dirty="0" smtClean="0"/>
              <a:t>Transformation Rules</a:t>
            </a:r>
            <a:endParaRPr lang="en-US" sz="3600" noProof="0" dirty="0"/>
          </a:p>
          <a:p>
            <a:endParaRPr lang="en-US" noProof="0" dirty="0"/>
          </a:p>
        </p:txBody>
      </p:sp>
      <p:sp>
        <p:nvSpPr>
          <p:cNvPr id="3" name="Title 2"/>
          <p:cNvSpPr>
            <a:spLocks noGrp="1"/>
          </p:cNvSpPr>
          <p:nvPr>
            <p:ph type="title"/>
          </p:nvPr>
        </p:nvSpPr>
        <p:spPr/>
        <p:txBody>
          <a:bodyPr/>
          <a:lstStyle/>
          <a:p>
            <a:r>
              <a:rPr lang="en-US" noProof="0" dirty="0"/>
              <a:t>Agenda</a:t>
            </a:r>
          </a:p>
        </p:txBody>
      </p:sp>
    </p:spTree>
    <p:extLst>
      <p:ext uri="{BB962C8B-B14F-4D97-AF65-F5344CB8AC3E}">
        <p14:creationId xmlns:p14="http://schemas.microsoft.com/office/powerpoint/2010/main" val="392584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200" noProof="0" dirty="0" smtClean="0"/>
              <a:t>Usage scenarios in NAV 2016/2017:</a:t>
            </a:r>
            <a:endParaRPr lang="en-US" sz="3200" noProof="0" dirty="0"/>
          </a:p>
          <a:p>
            <a:pPr lvl="1"/>
            <a:r>
              <a:rPr lang="en-US" sz="3200" noProof="0" dirty="0" smtClean="0"/>
              <a:t>Payment Export from Payment Journal</a:t>
            </a:r>
          </a:p>
          <a:p>
            <a:pPr lvl="1"/>
            <a:r>
              <a:rPr lang="en-US" sz="3200" noProof="0" dirty="0"/>
              <a:t>Positive Pay </a:t>
            </a:r>
            <a:r>
              <a:rPr lang="en-US" sz="3200" noProof="0" dirty="0" smtClean="0"/>
              <a:t>Export</a:t>
            </a:r>
            <a:endParaRPr lang="en-US" sz="3200" b="1" noProof="0" dirty="0"/>
          </a:p>
          <a:p>
            <a:pPr lvl="1"/>
            <a:r>
              <a:rPr lang="en-US" sz="3200" noProof="0" dirty="0" smtClean="0"/>
              <a:t>Bank Statement Import to Bank Account Reconciliation</a:t>
            </a:r>
          </a:p>
          <a:p>
            <a:pPr lvl="1"/>
            <a:r>
              <a:rPr lang="en-US" sz="3200" noProof="0" dirty="0" smtClean="0"/>
              <a:t>Payroll Import to General Journal</a:t>
            </a:r>
          </a:p>
          <a:p>
            <a:pPr lvl="1"/>
            <a:r>
              <a:rPr lang="en-US" sz="3200" noProof="0" dirty="0" smtClean="0"/>
              <a:t>Generic Import</a:t>
            </a:r>
          </a:p>
          <a:p>
            <a:pPr lvl="2"/>
            <a:r>
              <a:rPr lang="en-US" sz="2800" noProof="0" dirty="0" smtClean="0"/>
              <a:t>OCR</a:t>
            </a:r>
          </a:p>
          <a:p>
            <a:pPr lvl="2"/>
            <a:r>
              <a:rPr lang="en-US" sz="2800" noProof="0" dirty="0" smtClean="0"/>
              <a:t>PEPPOL</a:t>
            </a:r>
          </a:p>
          <a:p>
            <a:pPr lvl="2"/>
            <a:r>
              <a:rPr lang="en-US" sz="2800" noProof="0" dirty="0" smtClean="0"/>
              <a:t>Currency Exchange Rates</a:t>
            </a:r>
          </a:p>
          <a:p>
            <a:pPr lvl="2"/>
            <a:r>
              <a:rPr lang="en-US" sz="2800" noProof="0" dirty="0" smtClean="0"/>
              <a:t>Custom Data Import</a:t>
            </a:r>
            <a:endParaRPr lang="en-US" sz="2800" noProof="0" dirty="0"/>
          </a:p>
        </p:txBody>
      </p:sp>
      <p:sp>
        <p:nvSpPr>
          <p:cNvPr id="3" name="Title 2"/>
          <p:cNvSpPr>
            <a:spLocks noGrp="1"/>
          </p:cNvSpPr>
          <p:nvPr>
            <p:ph type="title"/>
          </p:nvPr>
        </p:nvSpPr>
        <p:spPr/>
        <p:txBody>
          <a:bodyPr/>
          <a:lstStyle/>
          <a:p>
            <a:r>
              <a:rPr lang="en-US" noProof="0" dirty="0"/>
              <a:t>Overview</a:t>
            </a:r>
          </a:p>
        </p:txBody>
      </p:sp>
    </p:spTree>
    <p:extLst>
      <p:ext uri="{BB962C8B-B14F-4D97-AF65-F5344CB8AC3E}">
        <p14:creationId xmlns:p14="http://schemas.microsoft.com/office/powerpoint/2010/main" val="8558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704850"/>
            <a:ext cx="10972800" cy="1143000"/>
          </a:xfrm>
          <a:prstGeom prst="rect">
            <a:avLst/>
          </a:prstGeom>
        </p:spPr>
        <p:txBody>
          <a:bodyPr/>
          <a:lstStyle/>
          <a:p>
            <a:r>
              <a:rPr lang="en-US" noProof="0" dirty="0" smtClean="0"/>
              <a:t>Data Exchange Definitions</a:t>
            </a:r>
            <a:endParaRPr lang="en-US" noProof="0" dirty="0"/>
          </a:p>
        </p:txBody>
      </p:sp>
      <p:pic>
        <p:nvPicPr>
          <p:cNvPr id="4" name="Picture 3"/>
          <p:cNvPicPr>
            <a:picLocks noChangeAspect="1"/>
          </p:cNvPicPr>
          <p:nvPr/>
        </p:nvPicPr>
        <p:blipFill>
          <a:blip r:embed="rId3"/>
          <a:stretch>
            <a:fillRect/>
          </a:stretch>
        </p:blipFill>
        <p:spPr>
          <a:xfrm>
            <a:off x="205154" y="322187"/>
            <a:ext cx="11556316" cy="6535813"/>
          </a:xfrm>
          <a:prstGeom prst="rect">
            <a:avLst/>
          </a:prstGeom>
        </p:spPr>
      </p:pic>
      <p:sp>
        <p:nvSpPr>
          <p:cNvPr id="7" name="Left Arrow 6"/>
          <p:cNvSpPr/>
          <p:nvPr/>
        </p:nvSpPr>
        <p:spPr>
          <a:xfrm>
            <a:off x="3406140" y="3234690"/>
            <a:ext cx="4674870" cy="628650"/>
          </a:xfrm>
          <a:prstGeom prst="leftArrow">
            <a:avLst>
              <a:gd name="adj1" fmla="val 100000"/>
              <a:gd name="adj2"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s-IS" dirty="0" smtClean="0"/>
              <a:t>Data Import</a:t>
            </a:r>
            <a:endParaRPr lang="is-IS" dirty="0"/>
          </a:p>
        </p:txBody>
      </p:sp>
      <p:sp>
        <p:nvSpPr>
          <p:cNvPr id="8" name="Right Arrow 7"/>
          <p:cNvSpPr/>
          <p:nvPr/>
        </p:nvSpPr>
        <p:spPr>
          <a:xfrm>
            <a:off x="3589020" y="4309110"/>
            <a:ext cx="4491990" cy="628650"/>
          </a:xfrm>
          <a:prstGeom prst="rightArrow">
            <a:avLst>
              <a:gd name="adj1" fmla="val 90000"/>
              <a:gd name="adj2"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s-IS" dirty="0" smtClean="0"/>
              <a:t>Data Export</a:t>
            </a:r>
          </a:p>
        </p:txBody>
      </p:sp>
    </p:spTree>
    <p:extLst>
      <p:ext uri="{BB962C8B-B14F-4D97-AF65-F5344CB8AC3E}">
        <p14:creationId xmlns:p14="http://schemas.microsoft.com/office/powerpoint/2010/main" val="101481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noProof="0" dirty="0" smtClean="0"/>
              <a:t>Line for each repeatable node (Data Line Tag)</a:t>
            </a:r>
          </a:p>
          <a:p>
            <a:pPr lvl="1"/>
            <a:r>
              <a:rPr lang="en-US" noProof="0" dirty="0" smtClean="0"/>
              <a:t>Linked to parent with Code</a:t>
            </a:r>
          </a:p>
          <a:p>
            <a:pPr lvl="1"/>
            <a:r>
              <a:rPr lang="en-US" noProof="0" dirty="0" smtClean="0"/>
              <a:t>Namespace to verify the imported document</a:t>
            </a:r>
            <a:endParaRPr lang="en-US" noProof="0" dirty="0"/>
          </a:p>
        </p:txBody>
      </p:sp>
      <p:sp>
        <p:nvSpPr>
          <p:cNvPr id="3" name="Title 2"/>
          <p:cNvSpPr>
            <a:spLocks noGrp="1"/>
          </p:cNvSpPr>
          <p:nvPr>
            <p:ph type="title"/>
          </p:nvPr>
        </p:nvSpPr>
        <p:spPr/>
        <p:txBody>
          <a:bodyPr/>
          <a:lstStyle/>
          <a:p>
            <a:r>
              <a:rPr lang="en-US" noProof="0" dirty="0" smtClean="0"/>
              <a:t>Line Definitions</a:t>
            </a:r>
            <a:endParaRPr lang="en-US" noProof="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59" y="3646842"/>
            <a:ext cx="11891926" cy="3047306"/>
          </a:xfrm>
          <a:prstGeom prst="rect">
            <a:avLst/>
          </a:prstGeom>
        </p:spPr>
      </p:pic>
      <p:pic>
        <p:nvPicPr>
          <p:cNvPr id="5" name="Picture 4"/>
          <p:cNvPicPr>
            <a:picLocks noChangeAspect="1"/>
          </p:cNvPicPr>
          <p:nvPr/>
        </p:nvPicPr>
        <p:blipFill>
          <a:blip r:embed="rId4"/>
          <a:stretch>
            <a:fillRect/>
          </a:stretch>
        </p:blipFill>
        <p:spPr>
          <a:xfrm>
            <a:off x="126159" y="2427248"/>
            <a:ext cx="2265493" cy="2030395"/>
          </a:xfrm>
          <a:prstGeom prst="rect">
            <a:avLst/>
          </a:prstGeom>
          <a:effectLst>
            <a:innerShdw blurRad="114300">
              <a:prstClr val="black"/>
            </a:innerShdw>
            <a:softEdge rad="0"/>
          </a:effectLst>
        </p:spPr>
      </p:pic>
      <p:pic>
        <p:nvPicPr>
          <p:cNvPr id="6" name="Picture 5"/>
          <p:cNvPicPr>
            <a:picLocks noChangeAspect="1"/>
          </p:cNvPicPr>
          <p:nvPr/>
        </p:nvPicPr>
        <p:blipFill>
          <a:blip r:embed="rId5"/>
          <a:stretch>
            <a:fillRect/>
          </a:stretch>
        </p:blipFill>
        <p:spPr>
          <a:xfrm>
            <a:off x="5368065" y="2427248"/>
            <a:ext cx="2863383" cy="1750858"/>
          </a:xfrm>
          <a:prstGeom prst="rect">
            <a:avLst/>
          </a:prstGeom>
          <a:effectLst>
            <a:innerShdw blurRad="114300">
              <a:prstClr val="black"/>
            </a:innerShdw>
          </a:effectLst>
        </p:spPr>
      </p:pic>
      <p:pic>
        <p:nvPicPr>
          <p:cNvPr id="7" name="Picture 6"/>
          <p:cNvPicPr>
            <a:picLocks noChangeAspect="1"/>
          </p:cNvPicPr>
          <p:nvPr/>
        </p:nvPicPr>
        <p:blipFill>
          <a:blip r:embed="rId6"/>
          <a:stretch>
            <a:fillRect/>
          </a:stretch>
        </p:blipFill>
        <p:spPr>
          <a:xfrm>
            <a:off x="9499927" y="2590703"/>
            <a:ext cx="2505299" cy="1907882"/>
          </a:xfrm>
          <a:prstGeom prst="rect">
            <a:avLst/>
          </a:prstGeom>
          <a:effectLst>
            <a:innerShdw blurRad="114300">
              <a:prstClr val="black"/>
            </a:innerShdw>
          </a:effectLst>
        </p:spPr>
      </p:pic>
    </p:spTree>
    <p:extLst>
      <p:ext uri="{BB962C8B-B14F-4D97-AF65-F5344CB8AC3E}">
        <p14:creationId xmlns:p14="http://schemas.microsoft.com/office/powerpoint/2010/main" val="115085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7"/>
                                        </p:tgtEl>
                                        <p:attrNameLst>
                                          <p:attrName>ppt_x</p:attrName>
                                        </p:attrNameLst>
                                      </p:cBhvr>
                                      <p:tavLst>
                                        <p:tav tm="0">
                                          <p:val>
                                            <p:strVal val="ppt_x"/>
                                          </p:val>
                                        </p:tav>
                                        <p:tav tm="100000">
                                          <p:val>
                                            <p:strVal val="ppt_x"/>
                                          </p:val>
                                        </p:tav>
                                      </p:tavLst>
                                    </p:anim>
                                    <p:anim calcmode="lin" valueType="num">
                                      <p:cBhvr additive="base">
                                        <p:cTn id="23" dur="500"/>
                                        <p:tgtEl>
                                          <p:spTgt spid="7"/>
                                        </p:tgtEl>
                                        <p:attrNameLst>
                                          <p:attrName>ppt_y</p:attrName>
                                        </p:attrNameLst>
                                      </p:cBhvr>
                                      <p:tavLst>
                                        <p:tav tm="0">
                                          <p:val>
                                            <p:strVal val="ppt_y"/>
                                          </p:val>
                                        </p:tav>
                                        <p:tav tm="100000">
                                          <p:val>
                                            <p:strVal val="1+ppt_h/2"/>
                                          </p:val>
                                        </p:tav>
                                      </p:tavLst>
                                    </p:anim>
                                    <p:set>
                                      <p:cBhvr>
                                        <p:cTn id="24" dur="1" fill="hold">
                                          <p:stCondLst>
                                            <p:cond delay="499"/>
                                          </p:stCondLst>
                                        </p:cTn>
                                        <p:tgtEl>
                                          <p:spTgt spid="7"/>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5"/>
                                        </p:tgtEl>
                                        <p:attrNameLst>
                                          <p:attrName>ppt_x</p:attrName>
                                        </p:attrNameLst>
                                      </p:cBhvr>
                                      <p:tavLst>
                                        <p:tav tm="0">
                                          <p:val>
                                            <p:strVal val="ppt_x"/>
                                          </p:val>
                                        </p:tav>
                                        <p:tav tm="100000">
                                          <p:val>
                                            <p:strVal val="ppt_x"/>
                                          </p:val>
                                        </p:tav>
                                      </p:tavLst>
                                    </p:anim>
                                    <p:anim calcmode="lin" valueType="num">
                                      <p:cBhvr additive="base">
                                        <p:cTn id="33" dur="500"/>
                                        <p:tgtEl>
                                          <p:spTgt spid="5"/>
                                        </p:tgtEl>
                                        <p:attrNameLst>
                                          <p:attrName>ppt_y</p:attrName>
                                        </p:attrNameLst>
                                      </p:cBhvr>
                                      <p:tavLst>
                                        <p:tav tm="0">
                                          <p:val>
                                            <p:strVal val="ppt_y"/>
                                          </p:val>
                                        </p:tav>
                                        <p:tav tm="100000">
                                          <p:val>
                                            <p:strVal val="1+ppt_h/2"/>
                                          </p:val>
                                        </p:tav>
                                      </p:tavLst>
                                    </p:anim>
                                    <p:set>
                                      <p:cBhvr>
                                        <p:cTn id="3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noProof="0" dirty="0" smtClean="0"/>
              <a:t>Columns defined for each Line Definition</a:t>
            </a:r>
          </a:p>
          <a:p>
            <a:pPr lvl="1"/>
            <a:r>
              <a:rPr lang="en-US" noProof="0" dirty="0" smtClean="0"/>
              <a:t>Constant, Substring, Column or a </a:t>
            </a:r>
            <a:r>
              <a:rPr kumimoji="0" lang="en-US" sz="2400" kern="1200" noProof="0" dirty="0" smtClean="0">
                <a:solidFill>
                  <a:schemeClr val="tx1"/>
                </a:solidFill>
                <a:effectLst/>
                <a:latin typeface="+mn-lt"/>
                <a:ea typeface="+mn-ea"/>
                <a:cs typeface="+mn-cs"/>
              </a:rPr>
              <a:t>Node Path</a:t>
            </a:r>
            <a:endParaRPr lang="en-US" noProof="0" dirty="0" smtClean="0"/>
          </a:p>
          <a:p>
            <a:pPr lvl="1"/>
            <a:r>
              <a:rPr lang="en-US" noProof="0" dirty="0" smtClean="0"/>
              <a:t>Define formatting here or use Transformation Rules</a:t>
            </a:r>
          </a:p>
          <a:p>
            <a:r>
              <a:rPr lang="en-US" noProof="0" dirty="0" smtClean="0"/>
              <a:t>Import existing Xml/Json to automatically create columns</a:t>
            </a:r>
            <a:endParaRPr lang="en-US" noProof="0" dirty="0"/>
          </a:p>
        </p:txBody>
      </p:sp>
      <p:sp>
        <p:nvSpPr>
          <p:cNvPr id="3" name="Title 2"/>
          <p:cNvSpPr>
            <a:spLocks noGrp="1"/>
          </p:cNvSpPr>
          <p:nvPr>
            <p:ph type="title"/>
          </p:nvPr>
        </p:nvSpPr>
        <p:spPr/>
        <p:txBody>
          <a:bodyPr/>
          <a:lstStyle/>
          <a:p>
            <a:r>
              <a:rPr lang="en-US" noProof="0" dirty="0" smtClean="0"/>
              <a:t>Column Definitions</a:t>
            </a:r>
            <a:endParaRPr lang="en-US" noProof="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0" y="4044875"/>
            <a:ext cx="12090002" cy="2813125"/>
          </a:xfrm>
          <a:prstGeom prst="rect">
            <a:avLst/>
          </a:prstGeom>
        </p:spPr>
      </p:pic>
      <p:pic>
        <p:nvPicPr>
          <p:cNvPr id="5" name="Picture 4"/>
          <p:cNvPicPr>
            <a:picLocks noChangeAspect="1"/>
          </p:cNvPicPr>
          <p:nvPr/>
        </p:nvPicPr>
        <p:blipFill>
          <a:blip r:embed="rId4"/>
          <a:stretch>
            <a:fillRect/>
          </a:stretch>
        </p:blipFill>
        <p:spPr>
          <a:xfrm>
            <a:off x="3538303" y="1677464"/>
            <a:ext cx="5115394" cy="2991355"/>
          </a:xfrm>
          <a:prstGeom prst="rect">
            <a:avLst/>
          </a:prstGeom>
          <a:effectLst>
            <a:innerShdw blurRad="114300">
              <a:prstClr val="black"/>
            </a:innerShdw>
          </a:effectLst>
        </p:spPr>
      </p:pic>
      <p:pic>
        <p:nvPicPr>
          <p:cNvPr id="6" name="Picture 5"/>
          <p:cNvPicPr>
            <a:picLocks noChangeAspect="1"/>
          </p:cNvPicPr>
          <p:nvPr/>
        </p:nvPicPr>
        <p:blipFill>
          <a:blip r:embed="rId5"/>
          <a:stretch>
            <a:fillRect/>
          </a:stretch>
        </p:blipFill>
        <p:spPr>
          <a:xfrm>
            <a:off x="3847182" y="1617424"/>
            <a:ext cx="8027249" cy="3051395"/>
          </a:xfrm>
          <a:prstGeom prst="rect">
            <a:avLst/>
          </a:prstGeom>
          <a:effectLst>
            <a:innerShdw blurRad="114300">
              <a:prstClr val="black"/>
            </a:innerShdw>
          </a:effectLst>
        </p:spPr>
      </p:pic>
      <p:pic>
        <p:nvPicPr>
          <p:cNvPr id="7" name="Picture 6"/>
          <p:cNvPicPr>
            <a:picLocks noChangeAspect="1"/>
          </p:cNvPicPr>
          <p:nvPr/>
        </p:nvPicPr>
        <p:blipFill>
          <a:blip r:embed="rId6"/>
          <a:stretch>
            <a:fillRect/>
          </a:stretch>
        </p:blipFill>
        <p:spPr>
          <a:xfrm>
            <a:off x="76460" y="81433"/>
            <a:ext cx="5216302" cy="4587386"/>
          </a:xfrm>
          <a:prstGeom prst="rect">
            <a:avLst/>
          </a:prstGeom>
          <a:effectLst>
            <a:innerShdw blurRad="114300">
              <a:prstClr val="black"/>
            </a:innerShdw>
          </a:effectLst>
        </p:spPr>
      </p:pic>
    </p:spTree>
    <p:extLst>
      <p:ext uri="{BB962C8B-B14F-4D97-AF65-F5344CB8AC3E}">
        <p14:creationId xmlns:p14="http://schemas.microsoft.com/office/powerpoint/2010/main" val="32520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5"/>
                                        </p:tgtEl>
                                        <p:attrNameLst>
                                          <p:attrName>ppt_x</p:attrName>
                                        </p:attrNameLst>
                                      </p:cBhvr>
                                      <p:tavLst>
                                        <p:tav tm="0">
                                          <p:val>
                                            <p:strVal val="ppt_x"/>
                                          </p:val>
                                        </p:tav>
                                        <p:tav tm="100000">
                                          <p:val>
                                            <p:strVal val="ppt_x"/>
                                          </p:val>
                                        </p:tav>
                                      </p:tavLst>
                                    </p:anim>
                                    <p:anim calcmode="lin" valueType="num">
                                      <p:cBhvr additive="base">
                                        <p:cTn id="23" dur="500"/>
                                        <p:tgtEl>
                                          <p:spTgt spid="5"/>
                                        </p:tgtEl>
                                        <p:attrNameLst>
                                          <p:attrName>ppt_y</p:attrName>
                                        </p:attrNameLst>
                                      </p:cBhvr>
                                      <p:tavLst>
                                        <p:tav tm="0">
                                          <p:val>
                                            <p:strVal val="ppt_y"/>
                                          </p:val>
                                        </p:tav>
                                        <p:tav tm="100000">
                                          <p:val>
                                            <p:strVal val="1+ppt_h/2"/>
                                          </p:val>
                                        </p:tav>
                                      </p:tavLst>
                                    </p:anim>
                                    <p:set>
                                      <p:cBhvr>
                                        <p:cTn id="24" dur="1" fill="hold">
                                          <p:stCondLst>
                                            <p:cond delay="499"/>
                                          </p:stCondLst>
                                        </p:cTn>
                                        <p:tgtEl>
                                          <p:spTgt spid="5"/>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7"/>
                                        </p:tgtEl>
                                        <p:attrNameLst>
                                          <p:attrName>ppt_x</p:attrName>
                                        </p:attrNameLst>
                                      </p:cBhvr>
                                      <p:tavLst>
                                        <p:tav tm="0">
                                          <p:val>
                                            <p:strVal val="ppt_x"/>
                                          </p:val>
                                        </p:tav>
                                        <p:tav tm="100000">
                                          <p:val>
                                            <p:strVal val="ppt_x"/>
                                          </p:val>
                                        </p:tav>
                                      </p:tavLst>
                                    </p:anim>
                                    <p:anim calcmode="lin" valueType="num">
                                      <p:cBhvr additive="base">
                                        <p:cTn id="33" dur="500"/>
                                        <p:tgtEl>
                                          <p:spTgt spid="7"/>
                                        </p:tgtEl>
                                        <p:attrNameLst>
                                          <p:attrName>ppt_y</p:attrName>
                                        </p:attrNameLst>
                                      </p:cBhvr>
                                      <p:tavLst>
                                        <p:tav tm="0">
                                          <p:val>
                                            <p:strVal val="ppt_y"/>
                                          </p:val>
                                        </p:tav>
                                        <p:tav tm="100000">
                                          <p:val>
                                            <p:strVal val="1+ppt_h/2"/>
                                          </p:val>
                                        </p:tav>
                                      </p:tavLst>
                                    </p:anim>
                                    <p:set>
                                      <p:cBhvr>
                                        <p:cTn id="3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noProof="0" dirty="0" smtClean="0"/>
              <a:t>Defined for each Line Definition</a:t>
            </a:r>
            <a:endParaRPr lang="en-US" noProof="0" dirty="0"/>
          </a:p>
          <a:p>
            <a:pPr lvl="1"/>
            <a:r>
              <a:rPr lang="en-US" noProof="0" dirty="0" smtClean="0"/>
              <a:t>Break each Line Definition onto a dedicated table</a:t>
            </a:r>
          </a:p>
          <a:p>
            <a:pPr lvl="1"/>
            <a:r>
              <a:rPr lang="en-US" noProof="0" dirty="0" smtClean="0"/>
              <a:t>Consider using the Intermediate Table that requires Codeunit 1214 for Data Handling.</a:t>
            </a:r>
            <a:endParaRPr lang="en-US" noProof="0" dirty="0"/>
          </a:p>
        </p:txBody>
      </p:sp>
      <p:sp>
        <p:nvSpPr>
          <p:cNvPr id="3" name="Title 2"/>
          <p:cNvSpPr>
            <a:spLocks noGrp="1"/>
          </p:cNvSpPr>
          <p:nvPr>
            <p:ph type="title"/>
          </p:nvPr>
        </p:nvSpPr>
        <p:spPr/>
        <p:txBody>
          <a:bodyPr/>
          <a:lstStyle/>
          <a:p>
            <a:r>
              <a:rPr lang="en-US" noProof="0" dirty="0" smtClean="0"/>
              <a:t>Field Mapping</a:t>
            </a:r>
            <a:endParaRPr lang="en-US" noProof="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506" y="3699014"/>
            <a:ext cx="9564438" cy="3158986"/>
          </a:xfrm>
          <a:prstGeom prst="rect">
            <a:avLst/>
          </a:prstGeom>
        </p:spPr>
      </p:pic>
      <p:pic>
        <p:nvPicPr>
          <p:cNvPr id="5" name="Picture 4"/>
          <p:cNvPicPr>
            <a:picLocks noChangeAspect="1"/>
          </p:cNvPicPr>
          <p:nvPr/>
        </p:nvPicPr>
        <p:blipFill>
          <a:blip r:embed="rId4"/>
          <a:stretch>
            <a:fillRect/>
          </a:stretch>
        </p:blipFill>
        <p:spPr>
          <a:xfrm>
            <a:off x="4996310" y="3395333"/>
            <a:ext cx="6674806" cy="1883174"/>
          </a:xfrm>
          <a:prstGeom prst="rect">
            <a:avLst/>
          </a:prstGeom>
          <a:effectLst>
            <a:innerShdw blurRad="114300">
              <a:prstClr val="black"/>
            </a:innerShdw>
          </a:effectLst>
        </p:spPr>
      </p:pic>
      <p:pic>
        <p:nvPicPr>
          <p:cNvPr id="6" name="Picture 5"/>
          <p:cNvPicPr>
            <a:picLocks noChangeAspect="1"/>
          </p:cNvPicPr>
          <p:nvPr/>
        </p:nvPicPr>
        <p:blipFill>
          <a:blip r:embed="rId5"/>
          <a:stretch>
            <a:fillRect/>
          </a:stretch>
        </p:blipFill>
        <p:spPr>
          <a:xfrm>
            <a:off x="9926461" y="3481448"/>
            <a:ext cx="2047483" cy="2297557"/>
          </a:xfrm>
          <a:prstGeom prst="rect">
            <a:avLst/>
          </a:prstGeom>
          <a:effectLst>
            <a:innerShdw blurRad="114300">
              <a:prstClr val="black"/>
            </a:innerShdw>
          </a:effectLst>
        </p:spPr>
      </p:pic>
      <p:pic>
        <p:nvPicPr>
          <p:cNvPr id="7" name="Picture 6"/>
          <p:cNvPicPr>
            <a:picLocks noChangeAspect="1"/>
          </p:cNvPicPr>
          <p:nvPr/>
        </p:nvPicPr>
        <p:blipFill>
          <a:blip r:embed="rId6"/>
          <a:stretch>
            <a:fillRect/>
          </a:stretch>
        </p:blipFill>
        <p:spPr>
          <a:xfrm>
            <a:off x="8682910" y="2704343"/>
            <a:ext cx="2093080" cy="3074662"/>
          </a:xfrm>
          <a:prstGeom prst="rect">
            <a:avLst/>
          </a:prstGeom>
          <a:effectLst>
            <a:innerShdw blurRad="114300">
              <a:prstClr val="black"/>
            </a:innerShdw>
          </a:effectLst>
        </p:spPr>
      </p:pic>
      <p:pic>
        <p:nvPicPr>
          <p:cNvPr id="8" name="Picture 7"/>
          <p:cNvPicPr>
            <a:picLocks noChangeAspect="1"/>
          </p:cNvPicPr>
          <p:nvPr/>
        </p:nvPicPr>
        <p:blipFill>
          <a:blip r:embed="rId7"/>
          <a:stretch>
            <a:fillRect/>
          </a:stretch>
        </p:blipFill>
        <p:spPr>
          <a:xfrm>
            <a:off x="306772" y="1984668"/>
            <a:ext cx="11165438" cy="2130718"/>
          </a:xfrm>
          <a:prstGeom prst="rect">
            <a:avLst/>
          </a:prstGeom>
          <a:effectLst>
            <a:innerShdw blurRad="114300">
              <a:prstClr val="black"/>
            </a:innerShdw>
          </a:effectLst>
        </p:spPr>
      </p:pic>
    </p:spTree>
    <p:extLst>
      <p:ext uri="{BB962C8B-B14F-4D97-AF65-F5344CB8AC3E}">
        <p14:creationId xmlns:p14="http://schemas.microsoft.com/office/powerpoint/2010/main" val="1419453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ppt_x"/>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7"/>
                                        </p:tgtEl>
                                        <p:attrNameLst>
                                          <p:attrName>ppt_x</p:attrName>
                                        </p:attrNameLst>
                                      </p:cBhvr>
                                      <p:tavLst>
                                        <p:tav tm="0">
                                          <p:val>
                                            <p:strVal val="ppt_x"/>
                                          </p:val>
                                        </p:tav>
                                        <p:tav tm="100000">
                                          <p:val>
                                            <p:strVal val="ppt_x"/>
                                          </p:val>
                                        </p:tav>
                                      </p:tavLst>
                                    </p:anim>
                                    <p:anim calcmode="lin" valueType="num">
                                      <p:cBhvr additive="base">
                                        <p:cTn id="33" dur="500"/>
                                        <p:tgtEl>
                                          <p:spTgt spid="7"/>
                                        </p:tgtEl>
                                        <p:attrNameLst>
                                          <p:attrName>ppt_y</p:attrName>
                                        </p:attrNameLst>
                                      </p:cBhvr>
                                      <p:tavLst>
                                        <p:tav tm="0">
                                          <p:val>
                                            <p:strVal val="ppt_y"/>
                                          </p:val>
                                        </p:tav>
                                        <p:tav tm="100000">
                                          <p:val>
                                            <p:strVal val="1+ppt_h/2"/>
                                          </p:val>
                                        </p:tav>
                                      </p:tavLst>
                                    </p:anim>
                                    <p:set>
                                      <p:cBhvr>
                                        <p:cTn id="34" dur="1" fill="hold">
                                          <p:stCondLst>
                                            <p:cond delay="499"/>
                                          </p:stCondLst>
                                        </p:cTn>
                                        <p:tgtEl>
                                          <p:spTgt spid="7"/>
                                        </p:tgtEl>
                                        <p:attrNameLst>
                                          <p:attrName>style.visibility</p:attrName>
                                        </p:attrNameLst>
                                      </p:cBhvr>
                                      <p:to>
                                        <p:strVal val="hidden"/>
                                      </p:to>
                                    </p:set>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noProof="0" dirty="0" smtClean="0"/>
              <a:t>Create a Data Exchange Definition</a:t>
            </a:r>
            <a:endParaRPr lang="en-US" noProof="0" dirty="0"/>
          </a:p>
          <a:p>
            <a:r>
              <a:rPr lang="en-US" noProof="0" dirty="0" smtClean="0"/>
              <a:t>Define Lines</a:t>
            </a:r>
            <a:endParaRPr lang="en-US" noProof="0" dirty="0"/>
          </a:p>
          <a:p>
            <a:r>
              <a:rPr lang="en-US" noProof="0" dirty="0" smtClean="0"/>
              <a:t>Define Columns</a:t>
            </a:r>
            <a:endParaRPr lang="en-US" noProof="0" dirty="0"/>
          </a:p>
          <a:p>
            <a:r>
              <a:rPr lang="en-US" noProof="0" dirty="0" smtClean="0"/>
              <a:t>Define Mapping</a:t>
            </a:r>
            <a:endParaRPr lang="en-US" noProof="0" dirty="0"/>
          </a:p>
        </p:txBody>
      </p:sp>
      <p:sp>
        <p:nvSpPr>
          <p:cNvPr id="3" name="Title 2"/>
          <p:cNvSpPr>
            <a:spLocks noGrp="1"/>
          </p:cNvSpPr>
          <p:nvPr>
            <p:ph type="title"/>
          </p:nvPr>
        </p:nvSpPr>
        <p:spPr/>
        <p:txBody>
          <a:bodyPr/>
          <a:lstStyle/>
          <a:p>
            <a:r>
              <a:rPr lang="en-US" noProof="0" dirty="0"/>
              <a:t>Summarize</a:t>
            </a:r>
          </a:p>
        </p:txBody>
      </p:sp>
      <p:pic>
        <p:nvPicPr>
          <p:cNvPr id="4" name="Picture 3"/>
          <p:cNvPicPr>
            <a:picLocks noChangeAspect="1"/>
          </p:cNvPicPr>
          <p:nvPr/>
        </p:nvPicPr>
        <p:blipFill>
          <a:blip r:embed="rId3"/>
          <a:stretch>
            <a:fillRect/>
          </a:stretch>
        </p:blipFill>
        <p:spPr>
          <a:xfrm>
            <a:off x="7267295" y="953455"/>
            <a:ext cx="3952932" cy="4535635"/>
          </a:xfrm>
          <a:prstGeom prst="rect">
            <a:avLst/>
          </a:prstGeom>
        </p:spPr>
      </p:pic>
      <p:pic>
        <p:nvPicPr>
          <p:cNvPr id="5" name="Picture 4"/>
          <p:cNvPicPr>
            <a:picLocks noChangeAspect="1"/>
          </p:cNvPicPr>
          <p:nvPr/>
        </p:nvPicPr>
        <p:blipFill>
          <a:blip r:embed="rId4"/>
          <a:stretch>
            <a:fillRect/>
          </a:stretch>
        </p:blipFill>
        <p:spPr>
          <a:xfrm>
            <a:off x="631278" y="4020166"/>
            <a:ext cx="6147049" cy="2574272"/>
          </a:xfrm>
          <a:prstGeom prst="rect">
            <a:avLst/>
          </a:prstGeom>
        </p:spPr>
      </p:pic>
      <p:sp>
        <p:nvSpPr>
          <p:cNvPr id="6" name="Dodecagon 5"/>
          <p:cNvSpPr/>
          <p:nvPr/>
        </p:nvSpPr>
        <p:spPr>
          <a:xfrm>
            <a:off x="2374710" y="1446662"/>
            <a:ext cx="6469039" cy="3903259"/>
          </a:xfrm>
          <a:prstGeom prst="dodec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s-IS" sz="4400" dirty="0" smtClean="0">
                <a:ln w="0"/>
                <a:solidFill>
                  <a:schemeClr val="tx1"/>
                </a:solidFill>
                <a:effectLst>
                  <a:outerShdw blurRad="38100" dist="25400" dir="5400000" algn="ctr" rotWithShape="0">
                    <a:srgbClr val="6E747A">
                      <a:alpha val="43000"/>
                    </a:srgbClr>
                  </a:outerShdw>
                </a:effectLst>
              </a:rPr>
              <a:t>Does not import or export Transformation Rules</a:t>
            </a:r>
            <a:endParaRPr lang="is-IS" sz="4400"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54880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NAVTD 2016 Conference template 1920x108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3BE57A2-D666-4652-B423-3EEF5C79D9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NAVTD 2016 Conference template 1920x1080</Template>
  <TotalTime>0</TotalTime>
  <Words>3198</Words>
  <Application>Microsoft Office PowerPoint</Application>
  <PresentationFormat>Widescreen</PresentationFormat>
  <Paragraphs>219</Paragraphs>
  <Slides>22</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Century Gothic</vt:lpstr>
      <vt:lpstr>DejaVu Sans</vt:lpstr>
      <vt:lpstr>Times New Roman</vt:lpstr>
      <vt:lpstr>NAVTD 2016 Conference template 1920x1080</vt:lpstr>
      <vt:lpstr>Custom Design</vt:lpstr>
      <vt:lpstr>Data Exchange Framework</vt:lpstr>
      <vt:lpstr>About me</vt:lpstr>
      <vt:lpstr>Agenda</vt:lpstr>
      <vt:lpstr>Overview</vt:lpstr>
      <vt:lpstr>Data Exchange Definitions</vt:lpstr>
      <vt:lpstr>Line Definitions</vt:lpstr>
      <vt:lpstr>Column Definitions</vt:lpstr>
      <vt:lpstr>Field Mapping</vt:lpstr>
      <vt:lpstr>Summarize</vt:lpstr>
      <vt:lpstr>Transformation Rules</vt:lpstr>
      <vt:lpstr>Next Steps</vt:lpstr>
      <vt:lpstr>External Data Handling Options</vt:lpstr>
      <vt:lpstr>Reading Codeunit/XmlPort</vt:lpstr>
      <vt:lpstr>Data Handling</vt:lpstr>
      <vt:lpstr>Field Mapping</vt:lpstr>
      <vt:lpstr>Ask about what people would like to spend time on</vt:lpstr>
      <vt:lpstr>Payment Export</vt:lpstr>
      <vt:lpstr>DataExch.ExportFromDataExch </vt:lpstr>
      <vt:lpstr>Added import functions</vt:lpstr>
      <vt:lpstr>Currency Import</vt:lpstr>
      <vt:lpstr>Exercise: Weather Forecast Solution</vt:lpstr>
      <vt:lpstr>Objects: Weather Forecast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2016-03-25T12:56:58Z</dcterms:created>
  <dcterms:modified xsi:type="dcterms:W3CDTF">2016-11-16T08:54:57Z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TC034606379991</vt:lpwstr>
  </property>
</Properties>
</file>